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8" r:id="rId1"/>
    <p:sldMasterId id="2147484111" r:id="rId2"/>
  </p:sldMasterIdLst>
  <p:notesMasterIdLst>
    <p:notesMasterId r:id="rId76"/>
  </p:notesMasterIdLst>
  <p:sldIdLst>
    <p:sldId id="320" r:id="rId3"/>
    <p:sldId id="304" r:id="rId4"/>
    <p:sldId id="302" r:id="rId5"/>
    <p:sldId id="303" r:id="rId6"/>
    <p:sldId id="258" r:id="rId7"/>
    <p:sldId id="289" r:id="rId8"/>
    <p:sldId id="373" r:id="rId9"/>
    <p:sldId id="265" r:id="rId10"/>
    <p:sldId id="319" r:id="rId11"/>
    <p:sldId id="260" r:id="rId12"/>
    <p:sldId id="317" r:id="rId13"/>
    <p:sldId id="321" r:id="rId14"/>
    <p:sldId id="307" r:id="rId15"/>
    <p:sldId id="271" r:id="rId16"/>
    <p:sldId id="272" r:id="rId17"/>
    <p:sldId id="273" r:id="rId18"/>
    <p:sldId id="274" r:id="rId19"/>
    <p:sldId id="335" r:id="rId20"/>
    <p:sldId id="270" r:id="rId21"/>
    <p:sldId id="267" r:id="rId22"/>
    <p:sldId id="278" r:id="rId23"/>
    <p:sldId id="280" r:id="rId24"/>
    <p:sldId id="282" r:id="rId25"/>
    <p:sldId id="374" r:id="rId26"/>
    <p:sldId id="283" r:id="rId27"/>
    <p:sldId id="305" r:id="rId28"/>
    <p:sldId id="287" r:id="rId29"/>
    <p:sldId id="308" r:id="rId30"/>
    <p:sldId id="322" r:id="rId31"/>
    <p:sldId id="292" r:id="rId32"/>
    <p:sldId id="298" r:id="rId33"/>
    <p:sldId id="299" r:id="rId34"/>
    <p:sldId id="300" r:id="rId35"/>
    <p:sldId id="306" r:id="rId36"/>
    <p:sldId id="311" r:id="rId37"/>
    <p:sldId id="312" r:id="rId38"/>
    <p:sldId id="313" r:id="rId39"/>
    <p:sldId id="315" r:id="rId40"/>
    <p:sldId id="310" r:id="rId41"/>
    <p:sldId id="323" r:id="rId42"/>
    <p:sldId id="325" r:id="rId43"/>
    <p:sldId id="326" r:id="rId44"/>
    <p:sldId id="327" r:id="rId45"/>
    <p:sldId id="328" r:id="rId46"/>
    <p:sldId id="329" r:id="rId47"/>
    <p:sldId id="330" r:id="rId48"/>
    <p:sldId id="332" r:id="rId49"/>
    <p:sldId id="336" r:id="rId50"/>
    <p:sldId id="337" r:id="rId51"/>
    <p:sldId id="338" r:id="rId52"/>
    <p:sldId id="343" r:id="rId53"/>
    <p:sldId id="342" r:id="rId54"/>
    <p:sldId id="344" r:id="rId55"/>
    <p:sldId id="347" r:id="rId56"/>
    <p:sldId id="346" r:id="rId57"/>
    <p:sldId id="349" r:id="rId58"/>
    <p:sldId id="350" r:id="rId59"/>
    <p:sldId id="351" r:id="rId60"/>
    <p:sldId id="352" r:id="rId61"/>
    <p:sldId id="371" r:id="rId62"/>
    <p:sldId id="355" r:id="rId63"/>
    <p:sldId id="356" r:id="rId64"/>
    <p:sldId id="372" r:id="rId65"/>
    <p:sldId id="359" r:id="rId66"/>
    <p:sldId id="358" r:id="rId67"/>
    <p:sldId id="360" r:id="rId68"/>
    <p:sldId id="364" r:id="rId69"/>
    <p:sldId id="363" r:id="rId70"/>
    <p:sldId id="365" r:id="rId71"/>
    <p:sldId id="366" r:id="rId72"/>
    <p:sldId id="367" r:id="rId73"/>
    <p:sldId id="362" r:id="rId74"/>
    <p:sldId id="368" r:id="rId7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Алкоголь і фізиологія" id="{AB187AF4-84AC-4759-B85F-B866C8F5D6CF}">
          <p14:sldIdLst>
            <p14:sldId id="320"/>
            <p14:sldId id="304"/>
            <p14:sldId id="302"/>
            <p14:sldId id="303"/>
            <p14:sldId id="258"/>
            <p14:sldId id="289"/>
            <p14:sldId id="373"/>
            <p14:sldId id="265"/>
            <p14:sldId id="319"/>
            <p14:sldId id="260"/>
            <p14:sldId id="317"/>
            <p14:sldId id="321"/>
            <p14:sldId id="307"/>
          </p14:sldIdLst>
        </p14:section>
        <p14:section name="Про &quot;культурне&quot; пиття" id="{CF011BA3-D79A-442D-9153-BC748619C0FE}">
          <p14:sldIdLst>
            <p14:sldId id="271"/>
            <p14:sldId id="272"/>
            <p14:sldId id="273"/>
            <p14:sldId id="274"/>
            <p14:sldId id="335"/>
            <p14:sldId id="270"/>
            <p14:sldId id="267"/>
            <p14:sldId id="278"/>
            <p14:sldId id="280"/>
            <p14:sldId id="282"/>
            <p14:sldId id="374"/>
            <p14:sldId id="283"/>
            <p14:sldId id="305"/>
            <p14:sldId id="287"/>
          </p14:sldIdLst>
        </p14:section>
        <p14:section name="Ступені розвитку алкоголізму" id="{9D1FC4E6-ECB8-4926-A06E-E986BEE1A3FE}">
          <p14:sldIdLst>
            <p14:sldId id="308"/>
            <p14:sldId id="322"/>
            <p14:sldId id="292"/>
            <p14:sldId id="298"/>
            <p14:sldId id="299"/>
            <p14:sldId id="300"/>
            <p14:sldId id="306"/>
            <p14:sldId id="311"/>
            <p14:sldId id="312"/>
            <p14:sldId id="313"/>
            <p14:sldId id="315"/>
            <p14:sldId id="310"/>
          </p14:sldIdLst>
        </p14:section>
        <p14:section name="Стадії сп'яніння культурнопітєйщіка" id="{1350F28B-A7A9-4BAA-9B0E-C795C21A707F}">
          <p14:sldIdLst>
            <p14:sldId id="323"/>
            <p14:sldId id="325"/>
            <p14:sldId id="326"/>
            <p14:sldId id="327"/>
            <p14:sldId id="328"/>
            <p14:sldId id="329"/>
            <p14:sldId id="330"/>
            <p14:sldId id="332"/>
          </p14:sldIdLst>
        </p14:section>
        <p14:section name="Вино в Біблії" id="{2E5B99CB-930E-4740-9829-0CE38BB74FFC}">
          <p14:sldIdLst>
            <p14:sldId id="336"/>
            <p14:sldId id="337"/>
            <p14:sldId id="338"/>
            <p14:sldId id="343"/>
            <p14:sldId id="342"/>
            <p14:sldId id="344"/>
            <p14:sldId id="347"/>
            <p14:sldId id="346"/>
            <p14:sldId id="349"/>
            <p14:sldId id="350"/>
            <p14:sldId id="351"/>
            <p14:sldId id="352"/>
            <p14:sldId id="371"/>
            <p14:sldId id="355"/>
            <p14:sldId id="356"/>
            <p14:sldId id="372"/>
            <p14:sldId id="359"/>
            <p14:sldId id="358"/>
            <p14:sldId id="360"/>
            <p14:sldId id="364"/>
            <p14:sldId id="363"/>
            <p14:sldId id="365"/>
            <p14:sldId id="366"/>
            <p14:sldId id="367"/>
            <p14:sldId id="362"/>
            <p14:sldId id="3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9C"/>
    <a:srgbClr val="BF33AB"/>
    <a:srgbClr val="99CCFF"/>
    <a:srgbClr val="FF6600"/>
    <a:srgbClr val="FFCC99"/>
    <a:srgbClr val="FF7C80"/>
    <a:srgbClr val="CE46BB"/>
    <a:srgbClr val="FF0DEE"/>
    <a:srgbClr val="C032C0"/>
    <a:srgbClr val="803B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86" autoAdjust="0"/>
    <p:restoredTop sz="64598" autoAdjust="0"/>
  </p:normalViewPr>
  <p:slideViewPr>
    <p:cSldViewPr>
      <p:cViewPr varScale="1">
        <p:scale>
          <a:sx n="71" d="100"/>
          <a:sy n="71" d="100"/>
        </p:scale>
        <p:origin x="8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171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481A8-0FB0-474C-B2C5-234CF1A81F69}" type="datetimeFigureOut">
              <a:rPr lang="ru-RU" smtClean="0"/>
              <a:t>25.06.2025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48654D-EF93-42D5-8CAF-6F1A50D9EDFD}" type="slidenum">
              <a:rPr lang="ru-RU" smtClean="0"/>
              <a:t>‹#›</a:t>
            </a:fld>
            <a:endParaRPr lang="ru-RU"/>
          </a:p>
        </p:txBody>
      </p:sp>
    </p:spTree>
    <p:extLst>
      <p:ext uri="{BB962C8B-B14F-4D97-AF65-F5344CB8AC3E}">
        <p14:creationId xmlns:p14="http://schemas.microsoft.com/office/powerpoint/2010/main" val="78618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Добридень.</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Фамілія моя _______________, звати __________________. Я є активістом Всеукраїнського руху Твереза Україна. У цивільному житті працюю </a:t>
            </a:r>
            <a:r>
              <a:rPr lang="uk-UA" sz="1200" kern="1200" baseline="0" noProof="0" dirty="0" smtClean="0">
                <a:solidFill>
                  <a:schemeClr val="tx1"/>
                </a:solidFill>
                <a:latin typeface="+mn-lt"/>
                <a:ea typeface="+mn-ea"/>
                <a:cs typeface="+mn-cs"/>
              </a:rPr>
              <a:t>__________________________________________.</a:t>
            </a: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Ніколи не був алкоголіком. Випив всього близько десяти разів у житті. Курити так і не навчився через гидкий смак тютюну і через позиви блювати</a:t>
            </a:r>
            <a:r>
              <a:rPr lang="uk-UA" sz="1200" kern="1200" baseline="0" noProof="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(Примітка для викладача. </a:t>
            </a:r>
            <a:r>
              <a:rPr lang="uk-UA" sz="1200" kern="1200" baseline="0" noProof="0" dirty="0" err="1" smtClean="0">
                <a:solidFill>
                  <a:schemeClr val="tx1"/>
                </a:solidFill>
                <a:latin typeface="+mn-lt"/>
                <a:ea typeface="+mn-ea"/>
                <a:cs typeface="+mn-cs"/>
              </a:rPr>
              <a:t>Культурнопітєйщікам</a:t>
            </a:r>
            <a:r>
              <a:rPr lang="uk-UA" sz="1200" kern="1200" baseline="0" noProof="0" dirty="0" smtClean="0">
                <a:solidFill>
                  <a:schemeClr val="tx1"/>
                </a:solidFill>
                <a:latin typeface="+mn-lt"/>
                <a:ea typeface="+mn-ea"/>
                <a:cs typeface="+mn-cs"/>
              </a:rPr>
              <a:t> треба це пояснити, бо людину з важким алкогольним минулим слухати не будуть. Алкоголіки навпаки. Програма передусім для "культурників", а потім для </a:t>
            </a:r>
            <a:r>
              <a:rPr lang="uk-UA" sz="1200" kern="1200" baseline="0" noProof="0" dirty="0" err="1" smtClean="0">
                <a:solidFill>
                  <a:schemeClr val="tx1"/>
                </a:solidFill>
                <a:latin typeface="+mn-lt"/>
                <a:ea typeface="+mn-ea"/>
                <a:cs typeface="+mn-cs"/>
              </a:rPr>
              <a:t>запойних</a:t>
            </a:r>
            <a:r>
              <a:rPr lang="uk-UA" sz="1200" kern="1200" baseline="0" noProof="0" dirty="0" smtClean="0">
                <a:solidFill>
                  <a:schemeClr val="tx1"/>
                </a:solidFill>
                <a:latin typeface="+mn-lt"/>
                <a:ea typeface="+mn-ea"/>
                <a:cs typeface="+mn-cs"/>
              </a:rPr>
              <a:t>. Якщо лектор сам залишиться культурником, тоді ніякого впливу </a:t>
            </a:r>
            <a:r>
              <a:rPr lang="uk-UA" sz="1200" kern="1200" baseline="0" noProof="0" smtClean="0">
                <a:solidFill>
                  <a:schemeClr val="tx1"/>
                </a:solidFill>
                <a:latin typeface="+mn-lt"/>
                <a:ea typeface="+mn-ea"/>
                <a:cs typeface="+mn-cs"/>
              </a:rPr>
              <a:t>на аудиторію не буде.).</a:t>
            </a: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Ми</a:t>
            </a:r>
            <a:r>
              <a:rPr lang="uk-UA" sz="1200" kern="1200" baseline="0" noProof="0" dirty="0" smtClean="0">
                <a:solidFill>
                  <a:schemeClr val="tx1"/>
                </a:solidFill>
                <a:latin typeface="+mn-lt"/>
                <a:ea typeface="+mn-ea"/>
                <a:cs typeface="+mn-cs"/>
              </a:rPr>
              <a:t> </a:t>
            </a:r>
            <a:r>
              <a:rPr lang="uk-UA" sz="1200" kern="1200" noProof="0" dirty="0" smtClean="0">
                <a:solidFill>
                  <a:schemeClr val="tx1"/>
                </a:solidFill>
                <a:latin typeface="+mn-lt"/>
                <a:ea typeface="+mn-ea"/>
                <a:cs typeface="+mn-cs"/>
              </a:rPr>
              <a:t>сьогодні розпочинаємо заняття у народному університеті мистецтва</a:t>
            </a:r>
            <a:r>
              <a:rPr lang="uk-UA" sz="1200" kern="1200" baseline="0" noProof="0" dirty="0" smtClean="0">
                <a:solidFill>
                  <a:schemeClr val="tx1"/>
                </a:solidFill>
                <a:latin typeface="+mn-lt"/>
                <a:ea typeface="+mn-ea"/>
                <a:cs typeface="+mn-cs"/>
              </a:rPr>
              <a:t> тверезого і здорового способу життя.</a:t>
            </a:r>
            <a:br>
              <a:rPr lang="uk-UA" sz="1200" kern="1200" baseline="0" noProof="0" dirty="0" smtClean="0">
                <a:solidFill>
                  <a:schemeClr val="tx1"/>
                </a:solidFill>
                <a:latin typeface="+mn-lt"/>
                <a:ea typeface="+mn-ea"/>
                <a:cs typeface="+mn-cs"/>
              </a:rPr>
            </a:br>
            <a:endParaRPr lang="uk-UA" sz="1200" kern="1200" baseline="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І дійсно, коли суспільство буквально просякнуте алкогольними традиціями, жити в ньому тверезо неабияка задача. У масовій культурі тверезість засуджується,</a:t>
            </a:r>
            <a:r>
              <a:rPr lang="uk-UA" sz="1200" kern="1200" baseline="0" noProof="0" dirty="0" smtClean="0">
                <a:solidFill>
                  <a:schemeClr val="tx1"/>
                </a:solidFill>
                <a:latin typeface="+mn-lt"/>
                <a:ea typeface="+mn-ea"/>
                <a:cs typeface="+mn-cs"/>
              </a:rPr>
              <a:t> а тому тверезій людині може бути соромно за свою тверезість</a:t>
            </a:r>
            <a:r>
              <a:rPr lang="uk-UA" sz="1200" kern="1200" noProof="0" dirty="0" smtClean="0">
                <a:solidFill>
                  <a:schemeClr val="tx1"/>
                </a:solidFill>
                <a:latin typeface="+mn-lt"/>
                <a:ea typeface="+mn-ea"/>
                <a:cs typeface="+mn-cs"/>
              </a:rPr>
              <a:t>. Так і говорять:</a:t>
            </a:r>
            <a:r>
              <a:rPr lang="uk-UA" sz="1200" kern="1200" baseline="0" noProof="0" dirty="0" smtClean="0">
                <a:solidFill>
                  <a:schemeClr val="tx1"/>
                </a:solidFill>
                <a:latin typeface="+mn-lt"/>
                <a:ea typeface="+mn-ea"/>
                <a:cs typeface="+mn-cs"/>
              </a:rPr>
              <a:t> "Або ти хворий, або падлюка, або стукач".</a:t>
            </a:r>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Даний Народний університет допоможе </a:t>
            </a:r>
            <a:r>
              <a:rPr lang="uk-UA" sz="1200" kern="1200" baseline="0" noProof="0" dirty="0" smtClean="0">
                <a:solidFill>
                  <a:schemeClr val="tx1"/>
                </a:solidFill>
                <a:latin typeface="+mn-lt"/>
                <a:ea typeface="+mn-ea"/>
                <a:cs typeface="+mn-cs"/>
              </a:rPr>
              <a:t>насолоджуватися власною тверезістю, і навіть навертати до тверезості "культурнопітєйщіков".</a:t>
            </a:r>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Кажуть, що алкоголь – це харчовий продукт. Але чи можете ви уявити , щоб група військових з командиром взводу однієї з механізованих бригад наїлася хліба і відправилася купатися на озеро біля </a:t>
            </a:r>
            <a:r>
              <a:rPr lang="uk-UA" sz="1200" kern="1200" noProof="0" dirty="0" err="1" smtClean="0">
                <a:solidFill>
                  <a:schemeClr val="tx1"/>
                </a:solidFill>
                <a:latin typeface="+mn-lt"/>
                <a:ea typeface="+mn-ea"/>
                <a:cs typeface="+mn-cs"/>
              </a:rPr>
              <a:t>Курахівскої</a:t>
            </a:r>
            <a:r>
              <a:rPr lang="uk-UA" sz="1200" kern="1200" noProof="0" dirty="0" smtClean="0">
                <a:solidFill>
                  <a:schemeClr val="tx1"/>
                </a:solidFill>
                <a:latin typeface="+mn-lt"/>
                <a:ea typeface="+mn-ea"/>
                <a:cs typeface="+mn-cs"/>
              </a:rPr>
              <a:t> ТЕЦ, а потім на ранок виявилось, що один з</a:t>
            </a:r>
            <a:r>
              <a:rPr lang="uk-UA" sz="1200" kern="1200" baseline="0" noProof="0" dirty="0" smtClean="0">
                <a:solidFill>
                  <a:schemeClr val="tx1"/>
                </a:solidFill>
                <a:latin typeface="+mn-lt"/>
                <a:ea typeface="+mn-ea"/>
                <a:cs typeface="+mn-cs"/>
              </a:rPr>
              <a:t> </a:t>
            </a:r>
            <a:r>
              <a:rPr lang="uk-UA" sz="1200" kern="1200" noProof="0" dirty="0" smtClean="0">
                <a:solidFill>
                  <a:schemeClr val="tx1"/>
                </a:solidFill>
                <a:latin typeface="+mn-lt"/>
                <a:ea typeface="+mn-ea"/>
                <a:cs typeface="+mn-cs"/>
              </a:rPr>
              <a:t>солдатів від того хліба потонув? Може таке бути?</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Чи може бути, щоб наступного дня група військовослужбовців на взводному опорному пункті тієї ж механізованої бригади святкувала з чаєм і солодощами першу зарплату одного зі своїх товаришів. В ході "дружньої" (в лапках) бесіди один з солдатів кинув в іншого гранату: двоє загинули, а ще двоє отримали серйозні поранення? Чи</a:t>
            </a:r>
            <a:r>
              <a:rPr lang="uk-UA" sz="1200" kern="1200" baseline="0" noProof="0" dirty="0" smtClean="0">
                <a:solidFill>
                  <a:schemeClr val="tx1"/>
                </a:solidFill>
                <a:latin typeface="+mn-lt"/>
                <a:ea typeface="+mn-ea"/>
                <a:cs typeface="+mn-cs"/>
              </a:rPr>
              <a:t> може таке бути від чаю?</a:t>
            </a:r>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А через 6 днів в іншій мотопіхотній бригаді пострілом військовослужбовця, який випив півлітра молока, була убита жінка-військовослужбовець - начальник електростанції. Вона була вагітною на сьомому місяці. Може таке бути від молока?</a:t>
            </a:r>
          </a:p>
          <a:p>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noProof="0" dirty="0" smtClean="0">
                <a:solidFill>
                  <a:schemeClr val="tx1"/>
                </a:solidFill>
                <a:latin typeface="+mn-lt"/>
                <a:ea typeface="+mn-ea"/>
                <a:cs typeface="+mn-cs"/>
              </a:rPr>
              <a:t>Якщо алкоголь – харчовий продукт, тоді чому так буває, коли люди його "наїдяться"?</a:t>
            </a:r>
            <a:br>
              <a:rPr lang="uk-UA" sz="1200" kern="1200" noProof="0" dirty="0" smtClean="0">
                <a:solidFill>
                  <a:schemeClr val="tx1"/>
                </a:solidFill>
                <a:latin typeface="+mn-lt"/>
                <a:ea typeface="+mn-ea"/>
                <a:cs typeface="+mn-cs"/>
              </a:rPr>
            </a:br>
            <a:r>
              <a:rPr lang="uk-UA" sz="1200" kern="1200" noProof="0" dirty="0" smtClean="0">
                <a:solidFill>
                  <a:schemeClr val="tx1"/>
                </a:solidFill>
                <a:latin typeface="+mn-lt"/>
                <a:ea typeface="+mn-ea"/>
                <a:cs typeface="+mn-cs"/>
              </a:rPr>
              <a:t/>
            </a:r>
            <a:br>
              <a:rPr lang="uk-UA" sz="1200" kern="1200" noProof="0" dirty="0" smtClean="0">
                <a:solidFill>
                  <a:schemeClr val="tx1"/>
                </a:solidFill>
                <a:latin typeface="+mn-lt"/>
                <a:ea typeface="+mn-ea"/>
                <a:cs typeface="+mn-cs"/>
              </a:rPr>
            </a:br>
            <a:r>
              <a:rPr lang="uk-UA" sz="1200" kern="1200" noProof="0" dirty="0" smtClean="0">
                <a:solidFill>
                  <a:schemeClr val="tx1"/>
                </a:solidFill>
                <a:latin typeface="+mn-lt"/>
                <a:ea typeface="+mn-ea"/>
                <a:cs typeface="+mn-cs"/>
              </a:rPr>
              <a:t>(Джерело випадків: </a:t>
            </a:r>
            <a:r>
              <a:rPr lang="en-US" sz="1200" kern="1200" noProof="0" dirty="0" smtClean="0">
                <a:solidFill>
                  <a:schemeClr val="tx1"/>
                </a:solidFill>
                <a:latin typeface="+mn-lt"/>
                <a:ea typeface="+mn-ea"/>
                <a:cs typeface="+mn-cs"/>
              </a:rPr>
              <a:t>https://censor.net/ru/resonance/446925/neboevye_poteri_v_iyune_v_ato_rezko_vozrosli_alkogol_ubivaet</a:t>
            </a:r>
            <a:r>
              <a:rPr lang="uk-UA" sz="1200" kern="1200" noProof="0" dirty="0" smtClean="0">
                <a:solidFill>
                  <a:schemeClr val="tx1"/>
                </a:solidFill>
                <a:latin typeface="+mn-lt"/>
                <a:ea typeface="+mn-ea"/>
                <a:cs typeface="+mn-cs"/>
              </a:rPr>
              <a:t>)</a:t>
            </a:r>
          </a:p>
        </p:txBody>
      </p:sp>
      <p:sp>
        <p:nvSpPr>
          <p:cNvPr id="4" name="Номер слайда 3"/>
          <p:cNvSpPr>
            <a:spLocks noGrp="1"/>
          </p:cNvSpPr>
          <p:nvPr>
            <p:ph type="sldNum" sz="quarter" idx="10"/>
          </p:nvPr>
        </p:nvSpPr>
        <p:spPr/>
        <p:txBody>
          <a:bodyPr/>
          <a:lstStyle/>
          <a:p>
            <a:fld id="{A148654D-EF93-42D5-8CAF-6F1A50D9EDFD}" type="slidenum">
              <a:rPr lang="ru-RU" smtClean="0"/>
              <a:t>1</a:t>
            </a:fld>
            <a:endParaRPr lang="ru-RU" dirty="0"/>
          </a:p>
        </p:txBody>
      </p:sp>
    </p:spTree>
    <p:extLst>
      <p:ext uri="{BB962C8B-B14F-4D97-AF65-F5344CB8AC3E}">
        <p14:creationId xmlns:p14="http://schemas.microsoft.com/office/powerpoint/2010/main" val="40124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Ось наприклад солдат (128 </a:t>
            </a:r>
            <a:r>
              <a:rPr lang="uk-UA" sz="1200" kern="1200" noProof="0" dirty="0" err="1" smtClean="0">
                <a:solidFill>
                  <a:schemeClr val="tx1"/>
                </a:solidFill>
                <a:latin typeface="+mn-lt"/>
                <a:ea typeface="+mn-ea"/>
                <a:cs typeface="+mn-cs"/>
              </a:rPr>
              <a:t>гірсько</a:t>
            </a:r>
            <a:r>
              <a:rPr lang="uk-UA" sz="1200" kern="1200" noProof="0" dirty="0" smtClean="0">
                <a:solidFill>
                  <a:schemeClr val="tx1"/>
                </a:solidFill>
                <a:latin typeface="+mn-lt"/>
                <a:ea typeface="+mn-ea"/>
                <a:cs typeface="+mn-cs"/>
              </a:rPr>
              <a:t>-штурмової бригади – джерело втрачено – </a:t>
            </a:r>
            <a:r>
              <a:rPr lang="uk-UA" sz="1200" kern="1200" noProof="0" dirty="0" err="1" smtClean="0">
                <a:solidFill>
                  <a:schemeClr val="tx1"/>
                </a:solidFill>
                <a:latin typeface="+mn-lt"/>
                <a:ea typeface="+mn-ea"/>
                <a:cs typeface="+mn-cs"/>
              </a:rPr>
              <a:t>авт</a:t>
            </a:r>
            <a:r>
              <a:rPr lang="uk-UA" sz="1200" kern="1200" noProof="0" dirty="0" smtClean="0">
                <a:solidFill>
                  <a:schemeClr val="tx1"/>
                </a:solidFill>
                <a:latin typeface="+mn-lt"/>
                <a:ea typeface="+mn-ea"/>
                <a:cs typeface="+mn-cs"/>
              </a:rPr>
              <a:t>.) прийняв свою наркозну дозу і заснув в багатті.</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Роздивіться це фото краще - шкіра звисає лахміттям.</a:t>
            </a:r>
          </a:p>
          <a:p>
            <a:r>
              <a:rPr lang="uk-UA" sz="1200" kern="1200" noProof="0" dirty="0" smtClean="0">
                <a:solidFill>
                  <a:schemeClr val="tx1"/>
                </a:solidFill>
                <a:latin typeface="+mn-lt"/>
                <a:ea typeface="+mn-ea"/>
                <a:cs typeface="+mn-cs"/>
              </a:rPr>
              <a:t>Оскільки</a:t>
            </a:r>
            <a:r>
              <a:rPr lang="uk-UA" sz="1200" kern="1200" baseline="0" noProof="0" dirty="0" smtClean="0">
                <a:solidFill>
                  <a:schemeClr val="tx1"/>
                </a:solidFill>
                <a:latin typeface="+mn-lt"/>
                <a:ea typeface="+mn-ea"/>
                <a:cs typeface="+mn-cs"/>
              </a:rPr>
              <a:t> мікроби дуже люблять їсти смажене м’ясо, то судячи з площі ураження шкіри цей вояк помре за 3-5 днів від інтоксикації, спричиненої мікробами, що будуть їсти його засмажену плоть.</a:t>
            </a:r>
            <a:br>
              <a:rPr lang="uk-UA" sz="1200" kern="1200" baseline="0" noProof="0" dirty="0" smtClean="0">
                <a:solidFill>
                  <a:schemeClr val="tx1"/>
                </a:solidFill>
                <a:latin typeface="+mn-lt"/>
                <a:ea typeface="+mn-ea"/>
                <a:cs typeface="+mn-cs"/>
              </a:rPr>
            </a:br>
            <a:r>
              <a:rPr lang="uk-UA" sz="1200" kern="1200" baseline="0" noProof="0" dirty="0" smtClean="0">
                <a:solidFill>
                  <a:schemeClr val="tx1"/>
                </a:solidFill>
                <a:latin typeface="+mn-lt"/>
                <a:ea typeface="+mn-ea"/>
                <a:cs typeface="+mn-cs"/>
              </a:rPr>
              <a:t/>
            </a:r>
            <a:br>
              <a:rPr lang="uk-UA" sz="1200" kern="1200" baseline="0" noProof="0" dirty="0" smtClean="0">
                <a:solidFill>
                  <a:schemeClr val="tx1"/>
                </a:solidFill>
                <a:latin typeface="+mn-lt"/>
                <a:ea typeface="+mn-ea"/>
                <a:cs typeface="+mn-cs"/>
              </a:rPr>
            </a:br>
            <a:endParaRPr lang="uk-UA" sz="1200" kern="1200" noProof="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10</a:t>
            </a:fld>
            <a:endParaRPr lang="ru-RU"/>
          </a:p>
        </p:txBody>
      </p:sp>
    </p:spTree>
    <p:extLst>
      <p:ext uri="{BB962C8B-B14F-4D97-AF65-F5344CB8AC3E}">
        <p14:creationId xmlns:p14="http://schemas.microsoft.com/office/powerpoint/2010/main" val="146957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А тепер увага: визначимо безпечну</a:t>
            </a:r>
            <a:r>
              <a:rPr lang="uk-UA" sz="1200" kern="1200" baseline="0" noProof="0" dirty="0" smtClean="0">
                <a:solidFill>
                  <a:schemeClr val="tx1"/>
                </a:solidFill>
                <a:latin typeface="+mn-lt"/>
                <a:ea typeface="+mn-ea"/>
                <a:cs typeface="+mn-cs"/>
              </a:rPr>
              <a:t> дозу – 0 г. Тобто безпечної дози не існує.</a:t>
            </a:r>
          </a:p>
          <a:p>
            <a:endParaRPr lang="uk-UA" sz="1200" kern="1200" baseline="0" noProof="0" dirty="0" smtClean="0">
              <a:solidFill>
                <a:schemeClr val="tx1"/>
              </a:solidFill>
              <a:latin typeface="+mn-lt"/>
              <a:ea typeface="+mn-ea"/>
              <a:cs typeface="+mn-cs"/>
            </a:endParaRPr>
          </a:p>
          <a:p>
            <a:r>
              <a:rPr lang="uk-UA" sz="1200" kern="1200" baseline="0" noProof="0" dirty="0" smtClean="0">
                <a:solidFill>
                  <a:schemeClr val="tx1"/>
                </a:solidFill>
                <a:latin typeface="+mn-lt"/>
                <a:ea typeface="+mn-ea"/>
                <a:cs typeface="+mn-cs"/>
              </a:rPr>
              <a:t>Розповіді про </a:t>
            </a:r>
            <a:r>
              <a:rPr lang="uk-UA" sz="1200" kern="1200" baseline="0" noProof="0" smtClean="0">
                <a:solidFill>
                  <a:schemeClr val="tx1"/>
                </a:solidFill>
                <a:latin typeface="+mn-lt"/>
                <a:ea typeface="+mn-ea"/>
                <a:cs typeface="+mn-cs"/>
              </a:rPr>
              <a:t>безпечну дозу алкоголю </a:t>
            </a:r>
            <a:r>
              <a:rPr lang="uk-UA" sz="1200" kern="1200" baseline="0" noProof="0" dirty="0" smtClean="0">
                <a:solidFill>
                  <a:schemeClr val="tx1"/>
                </a:solidFill>
                <a:latin typeface="+mn-lt"/>
                <a:ea typeface="+mn-ea"/>
                <a:cs typeface="+mn-cs"/>
              </a:rPr>
              <a:t>– це як говорити, що є безпечна доза миш'яку, або ртуті, або героїну з кокаїном – це нісенітниця і словесний блуд.</a:t>
            </a:r>
          </a:p>
          <a:p>
            <a:endParaRPr lang="uk-UA" sz="1200" kern="1200" baseline="0" noProof="0" dirty="0" smtClean="0">
              <a:solidFill>
                <a:schemeClr val="tx1"/>
              </a:solidFill>
              <a:latin typeface="+mn-lt"/>
              <a:ea typeface="+mn-ea"/>
              <a:cs typeface="+mn-cs"/>
            </a:endParaRPr>
          </a:p>
          <a:p>
            <a:r>
              <a:rPr lang="uk-UA" sz="1200" kern="1200" baseline="0" noProof="0" dirty="0" smtClean="0">
                <a:solidFill>
                  <a:schemeClr val="tx1"/>
                </a:solidFill>
                <a:latin typeface="+mn-lt"/>
                <a:ea typeface="+mn-ea"/>
                <a:cs typeface="+mn-cs"/>
              </a:rPr>
              <a:t>Тобто безпечні дози є, але їх ніхто не вживає – немає так би мовити «ефекту».</a:t>
            </a:r>
          </a:p>
        </p:txBody>
      </p:sp>
      <p:sp>
        <p:nvSpPr>
          <p:cNvPr id="4" name="Номер слайда 3"/>
          <p:cNvSpPr>
            <a:spLocks noGrp="1"/>
          </p:cNvSpPr>
          <p:nvPr>
            <p:ph type="sldNum" sz="quarter" idx="10"/>
          </p:nvPr>
        </p:nvSpPr>
        <p:spPr/>
        <p:txBody>
          <a:bodyPr/>
          <a:lstStyle/>
          <a:p>
            <a:fld id="{A148654D-EF93-42D5-8CAF-6F1A50D9EDFD}" type="slidenum">
              <a:rPr lang="ru-RU" smtClean="0"/>
              <a:t>11</a:t>
            </a:fld>
            <a:endParaRPr lang="ru-RU"/>
          </a:p>
        </p:txBody>
      </p:sp>
    </p:spTree>
    <p:extLst>
      <p:ext uri="{BB962C8B-B14F-4D97-AF65-F5344CB8AC3E}">
        <p14:creationId xmlns:p14="http://schemas.microsoft.com/office/powerpoint/2010/main" val="220310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baseline="0" noProof="0" dirty="0" smtClean="0">
                <a:solidFill>
                  <a:schemeClr val="tx1"/>
                </a:solidFill>
                <a:latin typeface="+mn-lt"/>
                <a:ea typeface="+mn-ea"/>
                <a:cs typeface="+mn-cs"/>
              </a:rPr>
              <a:t>Читати</a:t>
            </a:r>
          </a:p>
          <a:p>
            <a:endParaRPr lang="uk-UA" sz="1200" kern="1200" baseline="0" noProof="0" dirty="0" smtClean="0">
              <a:solidFill>
                <a:schemeClr val="tx1"/>
              </a:solidFill>
              <a:latin typeface="+mn-lt"/>
              <a:ea typeface="+mn-ea"/>
              <a:cs typeface="+mn-cs"/>
            </a:endParaRPr>
          </a:p>
          <a:p>
            <a:r>
              <a:rPr lang="uk-UA" sz="1200" kern="1200" baseline="0" noProof="0" dirty="0" smtClean="0">
                <a:solidFill>
                  <a:schemeClr val="tx1"/>
                </a:solidFill>
                <a:latin typeface="+mn-lt"/>
                <a:ea typeface="+mn-ea"/>
                <a:cs typeface="+mn-cs"/>
              </a:rPr>
              <a:t>В соціальному плані будь-які дози алкоголю шкідливі. Причому чим менше доза, тим вона більш небезпечна, оскільки саме слабоалкогольні вироби є початком вживання. Діти та жінки починають не з горілки.</a:t>
            </a:r>
          </a:p>
          <a:p>
            <a:endParaRPr lang="uk-UA" sz="1200" kern="1200" baseline="0" noProof="0" dirty="0" smtClean="0">
              <a:solidFill>
                <a:schemeClr val="tx1"/>
              </a:solidFill>
              <a:latin typeface="+mn-lt"/>
              <a:ea typeface="+mn-ea"/>
              <a:cs typeface="+mn-cs"/>
            </a:endParaRPr>
          </a:p>
          <a:p>
            <a:r>
              <a:rPr lang="uk-UA" sz="1200" kern="1200" baseline="0" noProof="0" dirty="0" smtClean="0">
                <a:solidFill>
                  <a:schemeClr val="tx1"/>
                </a:solidFill>
                <a:latin typeface="+mn-lt"/>
                <a:ea typeface="+mn-ea"/>
                <a:cs typeface="+mn-cs"/>
              </a:rPr>
              <a:t>Якщо ми не можемо жити без </a:t>
            </a:r>
            <a:r>
              <a:rPr lang="uk-UA" sz="1200" kern="1200" baseline="0" noProof="0" dirty="0" err="1" smtClean="0">
                <a:solidFill>
                  <a:schemeClr val="tx1"/>
                </a:solidFill>
                <a:latin typeface="+mn-lt"/>
                <a:ea typeface="+mn-ea"/>
                <a:cs typeface="+mn-cs"/>
              </a:rPr>
              <a:t>алкоотрути</a:t>
            </a:r>
            <a:r>
              <a:rPr lang="uk-UA" sz="1200" kern="1200" baseline="0" noProof="0" dirty="0" smtClean="0">
                <a:solidFill>
                  <a:schemeClr val="tx1"/>
                </a:solidFill>
                <a:latin typeface="+mn-lt"/>
                <a:ea typeface="+mn-ea"/>
                <a:cs typeface="+mn-cs"/>
              </a:rPr>
              <a:t>, то було б непогано залишити у суспільстві тільки горілку, щоб ускладнити процес залучення дітей до алкоголю. Тоді молоді люди починали б пити значно пізніше. Чи взагалі не починали.</a:t>
            </a:r>
          </a:p>
        </p:txBody>
      </p:sp>
      <p:sp>
        <p:nvSpPr>
          <p:cNvPr id="4" name="Номер слайда 3"/>
          <p:cNvSpPr>
            <a:spLocks noGrp="1"/>
          </p:cNvSpPr>
          <p:nvPr>
            <p:ph type="sldNum" sz="quarter" idx="10"/>
          </p:nvPr>
        </p:nvSpPr>
        <p:spPr/>
        <p:txBody>
          <a:bodyPr/>
          <a:lstStyle/>
          <a:p>
            <a:fld id="{A148654D-EF93-42D5-8CAF-6F1A50D9EDFD}" type="slidenum">
              <a:rPr lang="ru-RU" smtClean="0"/>
              <a:t>12</a:t>
            </a:fld>
            <a:endParaRPr lang="ru-RU"/>
          </a:p>
        </p:txBody>
      </p:sp>
    </p:spTree>
    <p:extLst>
      <p:ext uri="{BB962C8B-B14F-4D97-AF65-F5344CB8AC3E}">
        <p14:creationId xmlns:p14="http://schemas.microsoft.com/office/powerpoint/2010/main" val="28195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noProof="0" dirty="0" smtClean="0"/>
              <a:t>Висновок: "культурне пиття" отрути й наркотику-алкоголю ‒ абсурд, антинаукове вірування, шкідлива народна традиція</a:t>
            </a:r>
            <a:endParaRPr lang="uk-UA" noProof="0" dirty="0"/>
          </a:p>
        </p:txBody>
      </p:sp>
      <p:sp>
        <p:nvSpPr>
          <p:cNvPr id="4" name="Номер слайда 3"/>
          <p:cNvSpPr>
            <a:spLocks noGrp="1"/>
          </p:cNvSpPr>
          <p:nvPr>
            <p:ph type="sldNum" sz="quarter" idx="10"/>
          </p:nvPr>
        </p:nvSpPr>
        <p:spPr/>
        <p:txBody>
          <a:bodyPr/>
          <a:lstStyle/>
          <a:p>
            <a:fld id="{A148654D-EF93-42D5-8CAF-6F1A50D9EDFD}" type="slidenum">
              <a:rPr lang="ru-RU" smtClean="0"/>
              <a:t>13</a:t>
            </a:fld>
            <a:endParaRPr lang="ru-RU"/>
          </a:p>
        </p:txBody>
      </p:sp>
    </p:spTree>
    <p:extLst>
      <p:ext uri="{BB962C8B-B14F-4D97-AF65-F5344CB8AC3E}">
        <p14:creationId xmlns:p14="http://schemas.microsoft.com/office/powerpoint/2010/main" val="247647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Алкоголь гидкий на смак, і</a:t>
            </a:r>
            <a:r>
              <a:rPr lang="uk-UA" sz="1200" kern="1200" baseline="0" noProof="0" dirty="0" smtClean="0">
                <a:solidFill>
                  <a:schemeClr val="tx1"/>
                </a:solidFill>
                <a:latin typeface="+mn-lt"/>
                <a:ea typeface="+mn-ea"/>
                <a:cs typeface="+mn-cs"/>
              </a:rPr>
              <a:t> якби </a:t>
            </a:r>
            <a:r>
              <a:rPr lang="uk-UA" sz="1200" kern="1200" noProof="0" dirty="0" smtClean="0">
                <a:solidFill>
                  <a:schemeClr val="tx1"/>
                </a:solidFill>
                <a:latin typeface="+mn-lt"/>
                <a:ea typeface="+mn-ea"/>
                <a:cs typeface="+mn-cs"/>
              </a:rPr>
              <a:t>самоотруєння алкоголем не було підкріплене ідеологічно, ніхто б його не пив. Ця ідеологія називається "Теорія культурного і помірного пиття". Вона настільки захопила суспільство, що навіть деякі так звані «вчені» пропагують вживання. Але</a:t>
            </a:r>
            <a:r>
              <a:rPr lang="uk-UA" sz="1200" kern="1200" baseline="0" noProof="0" dirty="0" smtClean="0">
                <a:solidFill>
                  <a:schemeClr val="tx1"/>
                </a:solidFill>
                <a:latin typeface="+mn-lt"/>
                <a:ea typeface="+mn-ea"/>
                <a:cs typeface="+mn-cs"/>
              </a:rPr>
              <a:t> ця теорія</a:t>
            </a:r>
            <a:r>
              <a:rPr lang="uk-UA" sz="1200" kern="1200" noProof="0" dirty="0" smtClean="0">
                <a:solidFill>
                  <a:schemeClr val="tx1"/>
                </a:solidFill>
                <a:latin typeface="+mn-lt"/>
                <a:ea typeface="+mn-ea"/>
                <a:cs typeface="+mn-cs"/>
              </a:rPr>
              <a:t> нічого спільного з науковою істиною не має. Давайте розглянемо її основні постулати.</a:t>
            </a:r>
          </a:p>
        </p:txBody>
      </p:sp>
      <p:sp>
        <p:nvSpPr>
          <p:cNvPr id="4" name="Номер слайда 3"/>
          <p:cNvSpPr>
            <a:spLocks noGrp="1"/>
          </p:cNvSpPr>
          <p:nvPr>
            <p:ph type="sldNum" sz="quarter" idx="10"/>
          </p:nvPr>
        </p:nvSpPr>
        <p:spPr/>
        <p:txBody>
          <a:bodyPr/>
          <a:lstStyle/>
          <a:p>
            <a:fld id="{A148654D-EF93-42D5-8CAF-6F1A50D9EDFD}" type="slidenum">
              <a:rPr lang="ru-RU" smtClean="0"/>
              <a:t>14</a:t>
            </a:fld>
            <a:endParaRPr lang="ru-RU"/>
          </a:p>
        </p:txBody>
      </p:sp>
    </p:spTree>
    <p:extLst>
      <p:ext uri="{BB962C8B-B14F-4D97-AF65-F5344CB8AC3E}">
        <p14:creationId xmlns:p14="http://schemas.microsoft.com/office/powerpoint/2010/main" val="122483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dirty="0" smtClean="0">
                <a:solidFill>
                  <a:schemeClr val="tx1"/>
                </a:solidFill>
                <a:latin typeface="+mn-lt"/>
                <a:ea typeface="+mn-ea"/>
                <a:cs typeface="+mn-cs"/>
              </a:rPr>
              <a:t>Кажуть,</a:t>
            </a:r>
            <a:r>
              <a:rPr lang="uk-UA" sz="1200" kern="1200" baseline="0" dirty="0" smtClean="0">
                <a:solidFill>
                  <a:schemeClr val="tx1"/>
                </a:solidFill>
                <a:latin typeface="+mn-lt"/>
                <a:ea typeface="+mn-ea"/>
                <a:cs typeface="+mn-cs"/>
              </a:rPr>
              <a:t> що алкоголь захищає від радіації.</a:t>
            </a:r>
          </a:p>
          <a:p>
            <a:r>
              <a:rPr lang="uk-UA" sz="1200" kern="1200" baseline="0" dirty="0" smtClean="0">
                <a:solidFill>
                  <a:schemeClr val="tx1"/>
                </a:solidFill>
                <a:latin typeface="+mn-lt"/>
                <a:ea typeface="+mn-ea"/>
                <a:cs typeface="+mn-cs"/>
              </a:rPr>
              <a:t>Але це неправда. </a:t>
            </a:r>
          </a:p>
          <a:p>
            <a:r>
              <a:rPr lang="uk-UA" sz="1200" kern="1200" baseline="0" dirty="0" smtClean="0">
                <a:solidFill>
                  <a:schemeClr val="tx1"/>
                </a:solidFill>
                <a:latin typeface="+mn-lt"/>
                <a:ea typeface="+mn-ea"/>
                <a:cs typeface="+mn-cs"/>
              </a:rPr>
              <a:t>Книга "Радіаційне ураження головного мозку" говорить таке: "Алкоголь… не може служити ні профілактичним, ні лікувальним протирадіаційним засобом".</a:t>
            </a: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15</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Кажуть, що алкоголь на фронті</a:t>
            </a:r>
            <a:r>
              <a:rPr lang="uk-UA" sz="1200" kern="1200" baseline="0" noProof="0" dirty="0" smtClean="0">
                <a:solidFill>
                  <a:schemeClr val="tx1"/>
                </a:solidFill>
                <a:latin typeface="+mn-lt"/>
                <a:ea typeface="+mn-ea"/>
                <a:cs typeface="+mn-cs"/>
              </a:rPr>
              <a:t> допомагає. Та й в нашому війську можна зустріти вояків, що розповідають, що "на нулі </a:t>
            </a:r>
            <a:r>
              <a:rPr lang="uk-UA" sz="1200" kern="1200" baseline="0" noProof="0" dirty="0" err="1" smtClean="0">
                <a:solidFill>
                  <a:schemeClr val="tx1"/>
                </a:solidFill>
                <a:latin typeface="+mn-lt"/>
                <a:ea typeface="+mn-ea"/>
                <a:cs typeface="+mn-cs"/>
              </a:rPr>
              <a:t>тіко</a:t>
            </a:r>
            <a:r>
              <a:rPr lang="uk-UA" sz="1200" kern="1200" baseline="0" noProof="0" dirty="0" smtClean="0">
                <a:solidFill>
                  <a:schemeClr val="tx1"/>
                </a:solidFill>
                <a:latin typeface="+mn-lt"/>
                <a:ea typeface="+mn-ea"/>
                <a:cs typeface="+mn-cs"/>
              </a:rPr>
              <a:t> алкоголь і допомагає".</a:t>
            </a:r>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Керівник медичної служби з батальйону Вовки Да Вінчі</a:t>
            </a:r>
            <a:r>
              <a:rPr lang="ru-RU" sz="1200" kern="1200" noProof="0" dirty="0" smtClean="0">
                <a:solidFill>
                  <a:schemeClr val="tx1"/>
                </a:solidFill>
                <a:latin typeface="+mn-lt"/>
                <a:ea typeface="+mn-ea"/>
                <a:cs typeface="+mn-cs"/>
              </a:rPr>
              <a:t>: "</a:t>
            </a:r>
            <a:r>
              <a:rPr lang="uk-UA" sz="1200" b="0" i="0" kern="1200" noProof="0" dirty="0" smtClean="0">
                <a:solidFill>
                  <a:schemeClr val="tx1"/>
                </a:solidFill>
                <a:effectLst/>
                <a:latin typeface="+mn-lt"/>
                <a:ea typeface="+mn-ea"/>
                <a:cs typeface="+mn-cs"/>
              </a:rPr>
              <a:t>Я знаю, що кажу: 6 років у війську. Я бачила, що таке пияцтво на фронті…:</a:t>
            </a:r>
            <a:r>
              <a:rPr lang="uk-UA" sz="1200" b="0" i="0" kern="1200" baseline="0" noProof="0" dirty="0" smtClean="0">
                <a:solidFill>
                  <a:schemeClr val="tx1"/>
                </a:solidFill>
                <a:effectLst/>
                <a:latin typeface="+mn-lt"/>
                <a:ea typeface="+mn-ea"/>
                <a:cs typeface="+mn-cs"/>
              </a:rPr>
              <a:t> </a:t>
            </a:r>
            <a:r>
              <a:rPr lang="uk-UA" sz="1200" b="0" i="0" kern="1200" noProof="0" dirty="0" smtClean="0">
                <a:solidFill>
                  <a:schemeClr val="tx1"/>
                </a:solidFill>
                <a:effectLst/>
                <a:latin typeface="+mn-lt"/>
                <a:ea typeface="+mn-ea"/>
                <a:cs typeface="+mn-cs"/>
              </a:rPr>
              <a:t>Скільки позицій було </a:t>
            </a:r>
            <a:r>
              <a:rPr lang="uk-UA" sz="1200" b="0" i="0" kern="1200" noProof="0" dirty="0" err="1" smtClean="0">
                <a:solidFill>
                  <a:schemeClr val="tx1"/>
                </a:solidFill>
                <a:effectLst/>
                <a:latin typeface="+mn-lt"/>
                <a:ea typeface="+mn-ea"/>
                <a:cs typeface="+mn-cs"/>
              </a:rPr>
              <a:t>проспано</a:t>
            </a:r>
            <a:r>
              <a:rPr lang="uk-UA" sz="1200" b="0" i="0" kern="1200" noProof="0" dirty="0" smtClean="0">
                <a:solidFill>
                  <a:schemeClr val="tx1"/>
                </a:solidFill>
                <a:effectLst/>
                <a:latin typeface="+mn-lt"/>
                <a:ea typeface="+mn-ea"/>
                <a:cs typeface="+mn-cs"/>
              </a:rPr>
              <a:t> п’яними? Скільки разів ворог спокійно заходив, поки алкаші спали в калюжі антисептика? Скільки сплячих забрали в полон або просто зарізали? Вам про це не скажуть по телевізору, але це відбувається…</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dirty="0" smtClean="0">
                <a:latin typeface="+mn-lt"/>
              </a:rPr>
              <a:t>Війна — це місце сили, відповідальності й ясного розуму.</a:t>
            </a:r>
            <a:endParaRPr lang="uk-UA" sz="900" dirty="0" smtClean="0">
              <a:latin typeface="+mn-lt"/>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16</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Брехня:</a:t>
            </a:r>
            <a:r>
              <a:rPr lang="uk-UA" baseline="0" dirty="0" smtClean="0"/>
              <a:t> вино містить багато вітамінів і мікроелементів.</a:t>
            </a:r>
          </a:p>
          <a:p>
            <a:endParaRPr lang="uk-UA" baseline="0" dirty="0" smtClean="0"/>
          </a:p>
          <a:p>
            <a:r>
              <a:rPr lang="uk-UA" baseline="0" dirty="0" smtClean="0"/>
              <a:t>Правда в тому, що дріжджі теж "люди" як і ми, вони теж люблять смачне і корисне (і передусім цукор, бо то є енергія), і вони з'їдають майже все. Відбувається зменшення рівня цукрів у 50 разів.</a:t>
            </a:r>
          </a:p>
        </p:txBody>
      </p:sp>
      <p:sp>
        <p:nvSpPr>
          <p:cNvPr id="4" name="Номер слайда 3"/>
          <p:cNvSpPr>
            <a:spLocks noGrp="1"/>
          </p:cNvSpPr>
          <p:nvPr>
            <p:ph type="sldNum" sz="quarter" idx="10"/>
          </p:nvPr>
        </p:nvSpPr>
        <p:spPr/>
        <p:txBody>
          <a:bodyPr/>
          <a:lstStyle/>
          <a:p>
            <a:fld id="{A148654D-EF93-42D5-8CAF-6F1A50D9EDFD}" type="slidenum">
              <a:rPr lang="ru-RU" smtClean="0"/>
              <a:t>17</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baseline="0" dirty="0" smtClean="0"/>
              <a:t>Але не в цьому проблема. Проблема в тому, що у дріжджів при спиртовому бродінні продуктами життєдіяльності є різні отруйні спирти, в тому числі етиловий, ефіри, сивушні масла. Це є насправді – екскременти дріжджів, які "</a:t>
            </a:r>
            <a:r>
              <a:rPr lang="uk-UA" baseline="0" dirty="0" err="1" smtClean="0"/>
              <a:t>самошедші</a:t>
            </a:r>
            <a:r>
              <a:rPr lang="uk-UA" baseline="0" dirty="0" smtClean="0"/>
              <a:t>" люди потім заливають собі у горло.</a:t>
            </a:r>
            <a:endParaRPr lang="uk-UA" dirty="0" smtClean="0"/>
          </a:p>
          <a:p>
            <a:endParaRPr lang="uk-UA" dirty="0" smtClean="0"/>
          </a:p>
          <a:p>
            <a:r>
              <a:rPr lang="uk-UA" dirty="0" smtClean="0"/>
              <a:t>Ось ми</a:t>
            </a:r>
            <a:r>
              <a:rPr lang="uk-UA" baseline="0" dirty="0" smtClean="0"/>
              <a:t> бачимо ці отрути після спиртового бродіння у сухому вині. Замість 200 грамів цукру маємо 114 грамів отрути.</a:t>
            </a:r>
          </a:p>
          <a:p>
            <a:endParaRPr lang="uk-UA" baseline="0" dirty="0" smtClean="0"/>
          </a:p>
          <a:p>
            <a:r>
              <a:rPr lang="uk-UA" dirty="0" smtClean="0"/>
              <a:t>Інформація взята з тієї ж книжки "</a:t>
            </a:r>
            <a:r>
              <a:rPr lang="uk-UA" dirty="0" err="1" smtClean="0"/>
              <a:t>ядоробів</a:t>
            </a:r>
            <a:r>
              <a:rPr lang="uk-UA" dirty="0" smtClean="0"/>
              <a:t>"</a:t>
            </a:r>
            <a:r>
              <a:rPr lang="uk-UA" baseline="0" dirty="0" smtClean="0"/>
              <a:t> - </a:t>
            </a:r>
            <a:r>
              <a:rPr lang="uk-UA" sz="1200" b="0" dirty="0" smtClean="0">
                <a:solidFill>
                  <a:schemeClr val="bg1"/>
                </a:solidFill>
                <a:latin typeface="+mn-lt"/>
              </a:rPr>
              <a:t>Суботін А.В. та ін. "Фізико-хімічні</a:t>
            </a:r>
            <a:r>
              <a:rPr lang="ru-RU" sz="1200" b="0" dirty="0" smtClean="0">
                <a:solidFill>
                  <a:schemeClr val="bg1"/>
                </a:solidFill>
                <a:latin typeface="+mn-lt"/>
              </a:rPr>
              <a:t> </a:t>
            </a:r>
            <a:r>
              <a:rPr lang="uk-UA" sz="1200" b="0" dirty="0" smtClean="0">
                <a:solidFill>
                  <a:schemeClr val="bg1"/>
                </a:solidFill>
                <a:latin typeface="+mn-lt"/>
              </a:rPr>
              <a:t>показники</a:t>
            </a:r>
            <a:r>
              <a:rPr lang="ru-RU" sz="1200" b="0" dirty="0" smtClean="0">
                <a:solidFill>
                  <a:schemeClr val="bg1"/>
                </a:solidFill>
                <a:latin typeface="+mn-lt"/>
              </a:rPr>
              <a:t> вина і </a:t>
            </a:r>
            <a:r>
              <a:rPr lang="uk-UA" sz="1200" b="0" dirty="0" smtClean="0">
                <a:solidFill>
                  <a:schemeClr val="bg1"/>
                </a:solidFill>
                <a:latin typeface="+mn-lt"/>
              </a:rPr>
              <a:t>виноматеріалів"</a:t>
            </a:r>
            <a:r>
              <a:rPr lang="ru-RU" sz="1200" b="0" dirty="0" smtClean="0">
                <a:solidFill>
                  <a:schemeClr val="bg1"/>
                </a:solidFill>
                <a:latin typeface="+mn-lt"/>
              </a:rPr>
              <a:t>. </a:t>
            </a:r>
            <a:r>
              <a:rPr lang="uk-UA" sz="1200" b="0" dirty="0" smtClean="0">
                <a:solidFill>
                  <a:schemeClr val="bg1"/>
                </a:solidFill>
                <a:latin typeface="+mn-lt"/>
              </a:rPr>
              <a:t>М., 1972.</a:t>
            </a:r>
            <a:endParaRPr lang="ru-RU" b="0" dirty="0"/>
          </a:p>
        </p:txBody>
      </p:sp>
      <p:sp>
        <p:nvSpPr>
          <p:cNvPr id="4" name="Номер слайда 3"/>
          <p:cNvSpPr>
            <a:spLocks noGrp="1"/>
          </p:cNvSpPr>
          <p:nvPr>
            <p:ph type="sldNum" sz="quarter" idx="10"/>
          </p:nvPr>
        </p:nvSpPr>
        <p:spPr/>
        <p:txBody>
          <a:bodyPr/>
          <a:lstStyle/>
          <a:p>
            <a:fld id="{A148654D-EF93-42D5-8CAF-6F1A50D9EDFD}" type="slidenum">
              <a:rPr lang="ru-RU" smtClean="0"/>
              <a:t>18</a:t>
            </a:fld>
            <a:endParaRPr lang="ru-RU"/>
          </a:p>
        </p:txBody>
      </p:sp>
    </p:spTree>
    <p:extLst>
      <p:ext uri="{BB962C8B-B14F-4D97-AF65-F5344CB8AC3E}">
        <p14:creationId xmlns:p14="http://schemas.microsoft.com/office/powerpoint/2010/main" val="3918642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noProof="0" dirty="0" smtClean="0"/>
              <a:t>(Увага! 2 варіанта слайду про мороз)</a:t>
            </a:r>
          </a:p>
          <a:p>
            <a:endParaRPr lang="uk-UA" noProof="0" dirty="0" smtClean="0"/>
          </a:p>
          <a:p>
            <a:r>
              <a:rPr lang="uk-UA" noProof="0" dirty="0" smtClean="0"/>
              <a:t>Алкоголь на початку своєї дії розширює кровоносні судини, викликаючи примарне відчуття тепла. В той же час віддача тепла в навколишнє середовище збільшується</a:t>
            </a:r>
            <a:r>
              <a:rPr lang="uk-UA" baseline="0" noProof="0" dirty="0" smtClean="0"/>
              <a:t> і людина замерзає.</a:t>
            </a:r>
            <a:endParaRPr lang="uk-UA" noProof="0" dirty="0"/>
          </a:p>
        </p:txBody>
      </p:sp>
      <p:sp>
        <p:nvSpPr>
          <p:cNvPr id="4" name="Номер слайда 3"/>
          <p:cNvSpPr>
            <a:spLocks noGrp="1"/>
          </p:cNvSpPr>
          <p:nvPr>
            <p:ph type="sldNum" sz="quarter" idx="10"/>
          </p:nvPr>
        </p:nvSpPr>
        <p:spPr/>
        <p:txBody>
          <a:bodyPr/>
          <a:lstStyle/>
          <a:p>
            <a:fld id="{A148654D-EF93-42D5-8CAF-6F1A50D9EDFD}" type="slidenum">
              <a:rPr lang="ru-RU" smtClean="0"/>
              <a:t>19</a:t>
            </a:fld>
            <a:endParaRPr lang="ru-RU"/>
          </a:p>
        </p:txBody>
      </p:sp>
    </p:spTree>
    <p:extLst>
      <p:ext uri="{BB962C8B-B14F-4D97-AF65-F5344CB8AC3E}">
        <p14:creationId xmlns:p14="http://schemas.microsoft.com/office/powerpoint/2010/main" val="313447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noProof="0" dirty="0" smtClean="0"/>
              <a:t>Відповідь є у державному стандарті – ось ви його бачите.</a:t>
            </a:r>
          </a:p>
          <a:p>
            <a:r>
              <a:rPr lang="uk-UA" noProof="0" dirty="0" smtClean="0"/>
              <a:t>Цей</a:t>
            </a:r>
            <a:r>
              <a:rPr lang="uk-UA" baseline="0" noProof="0" dirty="0" smtClean="0"/>
              <a:t> </a:t>
            </a:r>
            <a:r>
              <a:rPr lang="uk-UA" noProof="0" dirty="0" smtClean="0"/>
              <a:t>стандарт говорить, яким повинен</a:t>
            </a:r>
            <a:r>
              <a:rPr lang="uk-UA" baseline="0" noProof="0" dirty="0" smtClean="0"/>
              <a:t> бути алкоголь та як з ним</a:t>
            </a:r>
            <a:r>
              <a:rPr lang="uk-UA" noProof="0" dirty="0" smtClean="0"/>
              <a:t> поводитися,</a:t>
            </a:r>
            <a:r>
              <a:rPr lang="uk-UA" baseline="0" noProof="0" dirty="0" smtClean="0"/>
              <a:t> бо це виявляється небезпечна речовина.</a:t>
            </a:r>
            <a:endParaRPr lang="uk-UA" noProof="0" dirty="0"/>
          </a:p>
        </p:txBody>
      </p:sp>
      <p:sp>
        <p:nvSpPr>
          <p:cNvPr id="4" name="Номер слайда 3"/>
          <p:cNvSpPr>
            <a:spLocks noGrp="1"/>
          </p:cNvSpPr>
          <p:nvPr>
            <p:ph type="sldNum" sz="quarter" idx="10"/>
          </p:nvPr>
        </p:nvSpPr>
        <p:spPr/>
        <p:txBody>
          <a:bodyPr/>
          <a:lstStyle/>
          <a:p>
            <a:fld id="{A148654D-EF93-42D5-8CAF-6F1A50D9EDFD}" type="slidenum">
              <a:rPr lang="ru-RU" smtClean="0"/>
              <a:t>2</a:t>
            </a:fld>
            <a:endParaRPr lang="ru-RU" dirty="0"/>
          </a:p>
        </p:txBody>
      </p:sp>
    </p:spTree>
    <p:extLst>
      <p:ext uri="{BB962C8B-B14F-4D97-AF65-F5344CB8AC3E}">
        <p14:creationId xmlns:p14="http://schemas.microsoft.com/office/powerpoint/2010/main" val="3100519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А потім </a:t>
            </a:r>
            <a:r>
              <a:rPr lang="uk-UA" sz="1200" kern="1200" noProof="0" dirty="0" err="1" smtClean="0">
                <a:solidFill>
                  <a:schemeClr val="tx1"/>
                </a:solidFill>
                <a:latin typeface="+mn-lt"/>
                <a:ea typeface="+mn-ea"/>
                <a:cs typeface="+mn-cs"/>
              </a:rPr>
              <a:t>відморажує</a:t>
            </a:r>
            <a:r>
              <a:rPr lang="uk-UA" sz="1200" kern="1200" noProof="0" dirty="0" smtClean="0">
                <a:solidFill>
                  <a:schemeClr val="tx1"/>
                </a:solidFill>
                <a:latin typeface="+mn-lt"/>
                <a:ea typeface="+mn-ea"/>
                <a:cs typeface="+mn-cs"/>
              </a:rPr>
              <a:t> кінцівки, відвалюються пальці. Починається гангрена</a:t>
            </a:r>
          </a:p>
        </p:txBody>
      </p:sp>
      <p:sp>
        <p:nvSpPr>
          <p:cNvPr id="4" name="Номер слайда 3"/>
          <p:cNvSpPr>
            <a:spLocks noGrp="1"/>
          </p:cNvSpPr>
          <p:nvPr>
            <p:ph type="sldNum" sz="quarter" idx="10"/>
          </p:nvPr>
        </p:nvSpPr>
        <p:spPr/>
        <p:txBody>
          <a:bodyPr/>
          <a:lstStyle/>
          <a:p>
            <a:fld id="{A148654D-EF93-42D5-8CAF-6F1A50D9EDFD}" type="slidenum">
              <a:rPr lang="ru-RU" smtClean="0"/>
              <a:t>20</a:t>
            </a:fld>
            <a:endParaRPr lang="ru-RU"/>
          </a:p>
        </p:txBody>
      </p:sp>
    </p:spTree>
    <p:extLst>
      <p:ext uri="{BB962C8B-B14F-4D97-AF65-F5344CB8AC3E}">
        <p14:creationId xmlns:p14="http://schemas.microsoft.com/office/powerpoint/2010/main" val="3159753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Довголіття помічене в трьох невеликих гірських районах Кавказу: в горах Азербайджану, на півдні Дагестану і</a:t>
            </a:r>
            <a:r>
              <a:rPr lang="uk-UA" sz="1200" kern="1200" baseline="0" noProof="0" dirty="0" smtClean="0">
                <a:solidFill>
                  <a:schemeClr val="tx1"/>
                </a:solidFill>
                <a:latin typeface="+mn-lt"/>
                <a:ea typeface="+mn-ea"/>
                <a:cs typeface="+mn-cs"/>
              </a:rPr>
              <a:t> </a:t>
            </a:r>
            <a:r>
              <a:rPr lang="uk-UA" sz="1200" kern="1200" noProof="0" dirty="0" smtClean="0">
                <a:solidFill>
                  <a:schemeClr val="tx1"/>
                </a:solidFill>
                <a:latin typeface="+mn-lt"/>
                <a:ea typeface="+mn-ea"/>
                <a:cs typeface="+mn-cs"/>
              </a:rPr>
              <a:t>в гірській частині Абхазії, і нічого спільного із вживанням алкоголю не має. У першому і другому випадках (Азербайджан і Дагестан) ми маємо справу з мусульманським населенням, які традиційно ведуть тверезий спосіб життя завдяки Ісламу, який</a:t>
            </a:r>
            <a:r>
              <a:rPr lang="uk-UA" sz="1200" kern="1200" baseline="0" noProof="0" dirty="0" smtClean="0">
                <a:solidFill>
                  <a:schemeClr val="tx1"/>
                </a:solidFill>
                <a:latin typeface="+mn-lt"/>
                <a:ea typeface="+mn-ea"/>
                <a:cs typeface="+mn-cs"/>
              </a:rPr>
              <a:t> забороняє</a:t>
            </a:r>
            <a:r>
              <a:rPr lang="uk-UA" sz="1200" kern="1200" noProof="0" dirty="0" smtClean="0">
                <a:solidFill>
                  <a:schemeClr val="tx1"/>
                </a:solidFill>
                <a:latin typeface="+mn-lt"/>
                <a:ea typeface="+mn-ea"/>
                <a:cs typeface="+mn-cs"/>
              </a:rPr>
              <a:t> алкоголь. У випадку з Абхазією ми маємо іншу ситуацію: одна частина населення - мусульмани, інша – християни (щоправда християн – грузинів –</a:t>
            </a:r>
            <a:r>
              <a:rPr lang="uk-UA" sz="1200" kern="1200" baseline="0" noProof="0" dirty="0" smtClean="0">
                <a:solidFill>
                  <a:schemeClr val="tx1"/>
                </a:solidFill>
                <a:latin typeface="+mn-lt"/>
                <a:ea typeface="+mn-ea"/>
                <a:cs typeface="+mn-cs"/>
              </a:rPr>
              <a:t> росіяни з абхазами </a:t>
            </a:r>
            <a:r>
              <a:rPr lang="uk-UA" sz="1200" kern="1200" noProof="0" dirty="0" smtClean="0">
                <a:solidFill>
                  <a:schemeClr val="tx1"/>
                </a:solidFill>
                <a:latin typeface="+mn-lt"/>
                <a:ea typeface="+mn-ea"/>
                <a:cs typeface="+mn-cs"/>
              </a:rPr>
              <a:t>вигнали). Але й з цим не виникає складнощів: у вище вказаних гірських районах виноград не визріває (прохолодно). Вино</a:t>
            </a:r>
            <a:r>
              <a:rPr lang="uk-UA" sz="1200" kern="1200" baseline="0" noProof="0" dirty="0" smtClean="0">
                <a:solidFill>
                  <a:schemeClr val="tx1"/>
                </a:solidFill>
                <a:latin typeface="+mn-lt"/>
                <a:ea typeface="+mn-ea"/>
                <a:cs typeface="+mn-cs"/>
              </a:rPr>
              <a:t> </a:t>
            </a:r>
            <a:r>
              <a:rPr lang="uk-UA" sz="1200" kern="1200" noProof="0" dirty="0" smtClean="0">
                <a:solidFill>
                  <a:schemeClr val="tx1"/>
                </a:solidFill>
                <a:latin typeface="+mn-lt"/>
                <a:ea typeface="+mn-ea"/>
                <a:cs typeface="+mn-cs"/>
              </a:rPr>
              <a:t>привозне.</a:t>
            </a:r>
          </a:p>
          <a:p>
            <a:r>
              <a:rPr lang="uk-UA" sz="1200" kern="1200" noProof="0" dirty="0" smtClean="0">
                <a:solidFill>
                  <a:schemeClr val="tx1"/>
                </a:solidFill>
                <a:latin typeface="+mn-lt"/>
                <a:ea typeface="+mn-ea"/>
                <a:cs typeface="+mn-cs"/>
              </a:rPr>
              <a:t>Тож </a:t>
            </a:r>
            <a:r>
              <a:rPr lang="uk-UA" sz="1200" kern="1200" noProof="0" dirty="0" err="1" smtClean="0">
                <a:solidFill>
                  <a:schemeClr val="tx1"/>
                </a:solidFill>
                <a:latin typeface="+mn-lt"/>
                <a:ea typeface="+mn-ea"/>
                <a:cs typeface="+mn-cs"/>
              </a:rPr>
              <a:t>довгожительство</a:t>
            </a:r>
            <a:r>
              <a:rPr lang="uk-UA" sz="1200" kern="1200" noProof="0" dirty="0" smtClean="0">
                <a:solidFill>
                  <a:schemeClr val="tx1"/>
                </a:solidFill>
                <a:latin typeface="+mn-lt"/>
                <a:ea typeface="+mn-ea"/>
                <a:cs typeface="+mn-cs"/>
              </a:rPr>
              <a:t> ніяк</a:t>
            </a:r>
            <a:r>
              <a:rPr lang="uk-UA" sz="1200" kern="1200" baseline="0" noProof="0" dirty="0" smtClean="0">
                <a:solidFill>
                  <a:schemeClr val="tx1"/>
                </a:solidFill>
                <a:latin typeface="+mn-lt"/>
                <a:ea typeface="+mn-ea"/>
                <a:cs typeface="+mn-cs"/>
              </a:rPr>
              <a:t> з алкоголем не пов’язане.</a:t>
            </a:r>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(Інформація з курсу "</a:t>
            </a:r>
            <a:r>
              <a:rPr lang="uk-UA" sz="1200" kern="1200" noProof="0" dirty="0" err="1" smtClean="0">
                <a:solidFill>
                  <a:schemeClr val="tx1"/>
                </a:solidFill>
                <a:latin typeface="+mn-lt"/>
                <a:ea typeface="+mn-ea"/>
                <a:cs typeface="+mn-cs"/>
              </a:rPr>
              <a:t>Собріологія</a:t>
            </a:r>
            <a:r>
              <a:rPr lang="uk-UA" sz="1200" kern="1200" noProof="0" dirty="0" smtClean="0">
                <a:solidFill>
                  <a:schemeClr val="tx1"/>
                </a:solidFill>
                <a:latin typeface="+mn-lt"/>
                <a:ea typeface="+mn-ea"/>
                <a:cs typeface="+mn-cs"/>
              </a:rPr>
              <a:t>" доктора історичних наук, етнографа, проф. </a:t>
            </a:r>
            <a:r>
              <a:rPr lang="uk-UA" sz="1200" kern="1200" noProof="0" dirty="0" err="1" smtClean="0">
                <a:solidFill>
                  <a:schemeClr val="tx1"/>
                </a:solidFill>
                <a:latin typeface="+mn-lt"/>
                <a:ea typeface="+mn-ea"/>
                <a:cs typeface="+mn-cs"/>
              </a:rPr>
              <a:t>Кривоногова</a:t>
            </a:r>
            <a:r>
              <a:rPr lang="uk-UA" sz="1200" kern="1200" noProof="0" dirty="0" smtClean="0">
                <a:solidFill>
                  <a:schemeClr val="tx1"/>
                </a:solidFill>
                <a:latin typeface="+mn-lt"/>
                <a:ea typeface="+mn-ea"/>
                <a:cs typeface="+mn-cs"/>
              </a:rPr>
              <a:t> В.П. – можна найти в</a:t>
            </a:r>
            <a:r>
              <a:rPr lang="uk-UA" sz="1200" kern="1200" baseline="0" noProof="0" dirty="0" smtClean="0">
                <a:solidFill>
                  <a:schemeClr val="tx1"/>
                </a:solidFill>
                <a:latin typeface="+mn-lt"/>
                <a:ea typeface="+mn-ea"/>
                <a:cs typeface="+mn-cs"/>
              </a:rPr>
              <a:t> Інтернеті</a:t>
            </a:r>
            <a:r>
              <a:rPr lang="uk-UA" sz="1200" kern="1200" noProof="0" dirty="0" smtClean="0">
                <a:solidFill>
                  <a:schemeClr val="tx1"/>
                </a:solidFill>
                <a:latin typeface="+mn-lt"/>
                <a:ea typeface="+mn-ea"/>
                <a:cs typeface="+mn-cs"/>
              </a:rPr>
              <a:t>)</a:t>
            </a:r>
          </a:p>
        </p:txBody>
      </p:sp>
      <p:sp>
        <p:nvSpPr>
          <p:cNvPr id="4" name="Номер слайда 3"/>
          <p:cNvSpPr>
            <a:spLocks noGrp="1"/>
          </p:cNvSpPr>
          <p:nvPr>
            <p:ph type="sldNum" sz="quarter" idx="10"/>
          </p:nvPr>
        </p:nvSpPr>
        <p:spPr/>
        <p:txBody>
          <a:bodyPr/>
          <a:lstStyle/>
          <a:p>
            <a:fld id="{A148654D-EF93-42D5-8CAF-6F1A50D9EDFD}" type="slidenum">
              <a:rPr lang="ru-RU" smtClean="0"/>
              <a:t>21</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400" b="1" dirty="0" smtClean="0"/>
              <a:t>Брехня:</a:t>
            </a:r>
            <a:r>
              <a:rPr lang="uk-UA" sz="1400" dirty="0" smtClean="0"/>
              <a:t/>
            </a:r>
            <a:br>
              <a:rPr lang="uk-UA" sz="1400" dirty="0" smtClean="0"/>
            </a:br>
            <a:r>
              <a:rPr lang="ru-RU" sz="1200" dirty="0" smtClean="0"/>
              <a:t>«</a:t>
            </a:r>
            <a:r>
              <a:rPr lang="uk-UA" sz="1200" dirty="0" smtClean="0"/>
              <a:t>Багато народів (французи, греки, євреї) все життя п'ють вино і не спились…</a:t>
            </a:r>
            <a:r>
              <a:rPr lang="ru-RU" sz="1200" dirty="0" smtClean="0"/>
              <a:t>», значить і нам </a:t>
            </a:r>
            <a:r>
              <a:rPr lang="ru-RU" sz="1200" dirty="0" err="1" smtClean="0"/>
              <a:t>можна</a:t>
            </a:r>
            <a:r>
              <a:rPr lang="ru-RU" sz="1200" dirty="0" smtClean="0"/>
              <a:t>.</a:t>
            </a:r>
            <a:endParaRPr lang="uk-UA" baseline="0" noProof="0"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22</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noProof="0" dirty="0" smtClean="0">
                <a:solidFill>
                  <a:schemeClr val="tx1"/>
                </a:solidFill>
                <a:latin typeface="+mn-lt"/>
                <a:ea typeface="+mn-ea"/>
                <a:cs typeface="+mn-cs"/>
              </a:rPr>
              <a:t>Правда в тому, що</a:t>
            </a:r>
            <a:r>
              <a:rPr lang="uk-UA" sz="1200" kern="1200" baseline="0" noProof="0" dirty="0" smtClean="0">
                <a:solidFill>
                  <a:schemeClr val="tx1"/>
                </a:solidFill>
                <a:latin typeface="+mn-lt"/>
                <a:ea typeface="+mn-ea"/>
                <a:cs typeface="+mn-cs"/>
              </a:rPr>
              <a:t> ці південні народи живуть у місцевості де багато солодких фруктів. А північні ягоди та фрукти містять мало цукрів. Цукри трохи бродять у кишечнику і виділяється певна кількість алкоголю. Це небажаний алкоголь. Він не приймає участі ні в яких життєвих процесах, тож для нейтралізації його організм людей з південних народів виробляє дві речовини – спеціальні ферменти: </a:t>
            </a:r>
            <a:r>
              <a:rPr lang="uk-UA" sz="1200" kern="1200" noProof="0" dirty="0" err="1" smtClean="0">
                <a:solidFill>
                  <a:schemeClr val="tx1"/>
                </a:solidFill>
                <a:latin typeface="+mn-lt"/>
                <a:ea typeface="+mn-ea"/>
                <a:cs typeface="+mn-cs"/>
              </a:rPr>
              <a:t>алкогольдегідрогеназа</a:t>
            </a:r>
            <a:r>
              <a:rPr lang="uk-UA" sz="1200" kern="1200" noProof="0" dirty="0" smtClean="0">
                <a:solidFill>
                  <a:schemeClr val="tx1"/>
                </a:solidFill>
                <a:latin typeface="+mn-lt"/>
                <a:ea typeface="+mn-ea"/>
                <a:cs typeface="+mn-cs"/>
              </a:rPr>
              <a:t> (АДГ) і </a:t>
            </a:r>
            <a:r>
              <a:rPr lang="uk-UA" sz="1200" kern="1200" noProof="0" dirty="0" err="1" smtClean="0">
                <a:solidFill>
                  <a:schemeClr val="tx1"/>
                </a:solidFill>
                <a:latin typeface="+mn-lt"/>
                <a:ea typeface="+mn-ea"/>
                <a:cs typeface="+mn-cs"/>
              </a:rPr>
              <a:t>ацетгідрогеназа</a:t>
            </a:r>
            <a:r>
              <a:rPr lang="uk-UA" sz="1200" kern="1200" noProof="0" dirty="0" smtClean="0">
                <a:solidFill>
                  <a:schemeClr val="tx1"/>
                </a:solidFill>
                <a:latin typeface="+mn-lt"/>
                <a:ea typeface="+mn-ea"/>
                <a:cs typeface="+mn-cs"/>
              </a:rPr>
              <a:t>.</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АДГ не є суто людським ферментом. Вона міститься в організмі ссавців, риб, комах, рослинах, які алкоголю очевидно не вживають,</a:t>
            </a:r>
            <a:r>
              <a:rPr lang="uk-UA" sz="1200" kern="1200" baseline="0" noProof="0" dirty="0" smtClean="0">
                <a:solidFill>
                  <a:schemeClr val="tx1"/>
                </a:solidFill>
                <a:latin typeface="+mn-lt"/>
                <a:ea typeface="+mn-ea"/>
                <a:cs typeface="+mn-cs"/>
              </a:rPr>
              <a:t> а для нейтралізації різних отрут.</a:t>
            </a:r>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r>
              <a:rPr lang="uk-UA" noProof="0" dirty="0" smtClean="0"/>
              <a:t>(Про АДГ взято тут </a:t>
            </a:r>
            <a:r>
              <a:rPr lang="en-US" noProof="0" dirty="0" smtClean="0"/>
              <a:t>http://nodrink.me/glossary/alkogoldegidrogenaza/</a:t>
            </a:r>
            <a:r>
              <a:rPr lang="uk-UA" noProof="0" dirty="0" smtClean="0"/>
              <a:t>)</a:t>
            </a:r>
          </a:p>
        </p:txBody>
      </p:sp>
      <p:sp>
        <p:nvSpPr>
          <p:cNvPr id="4" name="Номер слайда 3"/>
          <p:cNvSpPr>
            <a:spLocks noGrp="1"/>
          </p:cNvSpPr>
          <p:nvPr>
            <p:ph type="sldNum" sz="quarter" idx="10"/>
          </p:nvPr>
        </p:nvSpPr>
        <p:spPr/>
        <p:txBody>
          <a:bodyPr/>
          <a:lstStyle/>
          <a:p>
            <a:fld id="{A148654D-EF93-42D5-8CAF-6F1A50D9EDFD}" type="slidenum">
              <a:rPr lang="ru-RU" smtClean="0"/>
              <a:t>23</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Буває, коли у кишечнику заводиться багато дріжджів" і виробляється мало отих двох речовин, що знешкоджують алкоголь, у людини може бути </a:t>
            </a:r>
            <a:r>
              <a:rPr lang="ru-RU" sz="1200" b="0" i="0" kern="1200" dirty="0" smtClean="0">
                <a:solidFill>
                  <a:schemeClr val="tx1"/>
                </a:solidFill>
                <a:effectLst/>
                <a:latin typeface="+mn-lt"/>
                <a:ea typeface="+mn-ea"/>
                <a:cs typeface="+mn-cs"/>
              </a:rPr>
              <a:t>синдром "</a:t>
            </a:r>
            <a:r>
              <a:rPr lang="ru-RU" sz="1200" b="0" i="0" kern="1200" dirty="0" err="1" smtClean="0">
                <a:solidFill>
                  <a:schemeClr val="tx1"/>
                </a:solidFill>
                <a:effectLst/>
                <a:latin typeface="+mn-lt"/>
                <a:ea typeface="+mn-ea"/>
                <a:cs typeface="+mn-cs"/>
              </a:rPr>
              <a:t>автопивоварні</a:t>
            </a:r>
            <a:r>
              <a:rPr lang="uk-UA" sz="1200" kern="1200" baseline="0" noProof="0" dirty="0" smtClean="0">
                <a:solidFill>
                  <a:schemeClr val="tx1"/>
                </a:solidFill>
                <a:latin typeface="+mn-lt"/>
                <a:ea typeface="+mn-ea"/>
                <a:cs typeface="+mn-cs"/>
              </a:rPr>
              <a:t>". Тоді дріжджі в умовах нестачі кисню починають перетравлювати їжу у алкоголь, а переробити цей алкоголь можливості немає, тоді настає ефект безперервного легкого сп'яніння.</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Воно лікується, але за кермом їздити у цей період не дадуть.</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noProof="0" dirty="0" smtClean="0">
                <a:solidFill>
                  <a:schemeClr val="tx1"/>
                </a:solidFill>
                <a:latin typeface="+mn-lt"/>
                <a:ea typeface="+mn-ea"/>
                <a:cs typeface="+mn-cs"/>
              </a:rPr>
              <a:t>Прим.: "Редкое заболевание, при котором в пищеварительной системе в результате эндогенной ферментации образуется опьяняющее количество этанола. Патоген был идентифицирован </a:t>
            </a:r>
            <a:r>
              <a:rPr lang="ru-RU" sz="1200" kern="1200" baseline="0" noProof="0" dirty="0" err="1" smtClean="0">
                <a:solidFill>
                  <a:schemeClr val="tx1"/>
                </a:solidFill>
                <a:latin typeface="+mn-lt"/>
                <a:ea typeface="+mn-ea"/>
                <a:cs typeface="+mn-cs"/>
              </a:rPr>
              <a:t>Saccharomyces</a:t>
            </a:r>
            <a:r>
              <a:rPr lang="ru-RU" sz="1200" kern="1200" baseline="0" noProof="0" dirty="0" smtClean="0">
                <a:solidFill>
                  <a:schemeClr val="tx1"/>
                </a:solidFill>
                <a:latin typeface="+mn-lt"/>
                <a:ea typeface="+mn-ea"/>
                <a:cs typeface="+mn-cs"/>
              </a:rPr>
              <a:t> </a:t>
            </a:r>
            <a:r>
              <a:rPr lang="ru-RU" sz="1200" kern="1200" baseline="0" noProof="0" dirty="0" err="1" smtClean="0">
                <a:solidFill>
                  <a:schemeClr val="tx1"/>
                </a:solidFill>
                <a:latin typeface="+mn-lt"/>
                <a:ea typeface="+mn-ea"/>
                <a:cs typeface="+mn-cs"/>
              </a:rPr>
              <a:t>cerevisiae</a:t>
            </a:r>
            <a:r>
              <a:rPr lang="ru-RU" sz="1200" kern="1200" baseline="0" noProof="0" dirty="0" smtClean="0">
                <a:solidFill>
                  <a:schemeClr val="tx1"/>
                </a:solidFill>
                <a:latin typeface="+mn-lt"/>
                <a:ea typeface="+mn-ea"/>
                <a:cs typeface="+mn-cs"/>
              </a:rPr>
              <a:t>, - особый вид дрожжей".</a:t>
            </a:r>
            <a:endParaRPr lang="uk-UA" noProof="0" dirty="0" smtClean="0"/>
          </a:p>
          <a:p>
            <a:r>
              <a:rPr lang="uk-UA" sz="1200" kern="1200" baseline="0" noProof="0" dirty="0" smtClean="0">
                <a:solidFill>
                  <a:schemeClr val="tx1"/>
                </a:solidFill>
                <a:latin typeface="+mn-lt"/>
                <a:ea typeface="+mn-ea"/>
                <a:cs typeface="+mn-cs"/>
              </a:rPr>
              <a:t>(</a:t>
            </a:r>
            <a:r>
              <a:rPr lang="en-US" sz="1200" kern="1200" baseline="0" noProof="0" dirty="0" smtClean="0">
                <a:solidFill>
                  <a:schemeClr val="tx1"/>
                </a:solidFill>
                <a:latin typeface="+mn-lt"/>
                <a:ea typeface="+mn-ea"/>
                <a:cs typeface="+mn-cs"/>
              </a:rPr>
              <a:t>https://ru.wikipedia.org/wiki/</a:t>
            </a:r>
            <a:r>
              <a:rPr lang="ru-RU" sz="1200" kern="1200" baseline="0" noProof="0" dirty="0" err="1" smtClean="0">
                <a:solidFill>
                  <a:schemeClr val="tx1"/>
                </a:solidFill>
                <a:latin typeface="+mn-lt"/>
                <a:ea typeface="+mn-ea"/>
                <a:cs typeface="+mn-cs"/>
              </a:rPr>
              <a:t>Синдром_автопивоварни</a:t>
            </a:r>
            <a:r>
              <a:rPr lang="ru-RU" sz="1200" kern="1200" baseline="0" noProof="0" dirty="0" smtClean="0">
                <a:solidFill>
                  <a:schemeClr val="tx1"/>
                </a:solidFill>
                <a:latin typeface="+mn-lt"/>
                <a:ea typeface="+mn-ea"/>
                <a:cs typeface="+mn-cs"/>
              </a:rPr>
              <a:t>)</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24</a:t>
            </a:fld>
            <a:endParaRPr lang="ru-RU"/>
          </a:p>
        </p:txBody>
      </p:sp>
    </p:spTree>
    <p:extLst>
      <p:ext uri="{BB962C8B-B14F-4D97-AF65-F5344CB8AC3E}">
        <p14:creationId xmlns:p14="http://schemas.microsoft.com/office/powerpoint/2010/main" val="1909122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err="1" smtClean="0">
                <a:solidFill>
                  <a:schemeClr val="tx1"/>
                </a:solidFill>
                <a:latin typeface="+mn-lt"/>
                <a:ea typeface="+mn-ea"/>
                <a:cs typeface="+mn-cs"/>
              </a:rPr>
              <a:t>Алкогольдегдрогеназа</a:t>
            </a:r>
            <a:r>
              <a:rPr lang="uk-UA" sz="1200" kern="1200" noProof="0" dirty="0" smtClean="0">
                <a:solidFill>
                  <a:schemeClr val="tx1"/>
                </a:solidFill>
                <a:latin typeface="+mn-lt"/>
                <a:ea typeface="+mn-ea"/>
                <a:cs typeface="+mn-cs"/>
              </a:rPr>
              <a:t> окислює алкоголь до… ще більш отруйної речовини – ацетальдегіду.</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Оце так-так…</a:t>
            </a:r>
          </a:p>
        </p:txBody>
      </p:sp>
      <p:sp>
        <p:nvSpPr>
          <p:cNvPr id="4" name="Номер слайда 3"/>
          <p:cNvSpPr>
            <a:spLocks noGrp="1"/>
          </p:cNvSpPr>
          <p:nvPr>
            <p:ph type="sldNum" sz="quarter" idx="10"/>
          </p:nvPr>
        </p:nvSpPr>
        <p:spPr/>
        <p:txBody>
          <a:bodyPr/>
          <a:lstStyle/>
          <a:p>
            <a:fld id="{A148654D-EF93-42D5-8CAF-6F1A50D9EDFD}" type="slidenum">
              <a:rPr lang="ru-RU" smtClean="0"/>
              <a:t>25</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baseline="0" dirty="0" smtClean="0">
                <a:solidFill>
                  <a:schemeClr val="tx1"/>
                </a:solidFill>
                <a:latin typeface="+mn-lt"/>
                <a:ea typeface="+mn-ea"/>
                <a:cs typeface="+mn-cs"/>
              </a:rPr>
              <a:t>Але э </a:t>
            </a:r>
            <a:r>
              <a:rPr lang="uk-UA" sz="1200" kern="1200" baseline="0" dirty="0" err="1" smtClean="0">
                <a:solidFill>
                  <a:schemeClr val="tx1"/>
                </a:solidFill>
                <a:latin typeface="+mn-lt"/>
                <a:ea typeface="+mn-ea"/>
                <a:cs typeface="+mn-cs"/>
              </a:rPr>
              <a:t>ацетгідрогеназа</a:t>
            </a:r>
            <a:r>
              <a:rPr lang="uk-UA" sz="1200" kern="1200" baseline="0" dirty="0" smtClean="0">
                <a:solidFill>
                  <a:schemeClr val="tx1"/>
                </a:solidFill>
                <a:latin typeface="+mn-lt"/>
                <a:ea typeface="+mn-ea"/>
                <a:cs typeface="+mn-cs"/>
              </a:rPr>
              <a:t>, яка нейтралізує цей ацетальдегід.</a:t>
            </a:r>
          </a:p>
          <a:p>
            <a:endParaRPr lang="uk-UA" sz="1200" kern="1200" baseline="0" dirty="0" smtClean="0">
              <a:solidFill>
                <a:schemeClr val="tx1"/>
              </a:solidFill>
              <a:latin typeface="+mn-lt"/>
              <a:ea typeface="+mn-ea"/>
              <a:cs typeface="+mn-cs"/>
            </a:endParaRPr>
          </a:p>
          <a:p>
            <a:r>
              <a:rPr lang="uk-UA" sz="1200" kern="1200" dirty="0" smtClean="0">
                <a:solidFill>
                  <a:schemeClr val="tx1"/>
                </a:solidFill>
                <a:latin typeface="+mn-lt"/>
                <a:ea typeface="+mn-ea"/>
                <a:cs typeface="+mn-cs"/>
              </a:rPr>
              <a:t>При нестачі</a:t>
            </a:r>
            <a:r>
              <a:rPr lang="uk-UA" sz="1200" kern="1200" baseline="0" dirty="0" smtClean="0">
                <a:solidFill>
                  <a:schemeClr val="tx1"/>
                </a:solidFill>
                <a:latin typeface="+mn-lt"/>
                <a:ea typeface="+mn-ea"/>
                <a:cs typeface="+mn-cs"/>
              </a:rPr>
              <a:t>, або </a:t>
            </a:r>
            <a:r>
              <a:rPr lang="uk-UA" sz="1200" kern="1200" baseline="0" dirty="0" err="1" smtClean="0">
                <a:solidFill>
                  <a:schemeClr val="tx1"/>
                </a:solidFill>
                <a:latin typeface="+mn-lt"/>
                <a:ea typeface="+mn-ea"/>
                <a:cs typeface="+mn-cs"/>
              </a:rPr>
              <a:t>неактивності</a:t>
            </a:r>
            <a:r>
              <a:rPr lang="uk-UA" sz="1200" kern="1200" baseline="0" dirty="0" smtClean="0">
                <a:solidFill>
                  <a:schemeClr val="tx1"/>
                </a:solidFill>
                <a:latin typeface="+mn-lt"/>
                <a:ea typeface="+mn-ea"/>
                <a:cs typeface="+mn-cs"/>
              </a:rPr>
              <a:t> цього ферменту, в кров потрапляє велика кількість ацетальдегіду і у людини з’являється похмілля – ознаки гострого отруєння.</a:t>
            </a:r>
          </a:p>
          <a:p>
            <a:r>
              <a:rPr lang="uk-UA" sz="1200" kern="1200" baseline="0" dirty="0" smtClean="0">
                <a:solidFill>
                  <a:schemeClr val="tx1"/>
                </a:solidFill>
                <a:latin typeface="+mn-lt"/>
                <a:ea typeface="+mn-ea"/>
                <a:cs typeface="+mn-cs"/>
              </a:rPr>
              <a:t>У  північних народів  ці ферменти виробляються погано, а ми відносимося до цих народів.  Тож нам не пощастило.</a:t>
            </a:r>
          </a:p>
          <a:p>
            <a:endParaRPr lang="uk-UA" sz="1200" kern="1200" baseline="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Хто з вас робив собі аналіз на активність цих ферментів – підніміть руку? В кого є довідка від лікаря, що він може успішно перетравлювати алкоголь? Ніхто? Ото ж…</a:t>
            </a:r>
          </a:p>
          <a:p>
            <a:pPr marL="0" marR="0" indent="0" algn="just"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Один спивається довго й не знає, що це не від «вміння пити», як кажуть люди, а просто він генетичний щасливчик, бо йому з природою поталанило. А хтось випиває мало, стає буйним, і з нього сміються: «Не вміє пити». А він не винен – йому з печінкою не поталанило.</a:t>
            </a:r>
          </a:p>
          <a:p>
            <a:pPr marL="0" marR="0" indent="0" algn="just" defTabSz="914400" rtl="0" eaLnBrk="1" fontAlgn="auto" latinLnBrk="0" hangingPunct="1">
              <a:lnSpc>
                <a:spcPct val="100000"/>
              </a:lnSpc>
              <a:spcBef>
                <a:spcPts val="0"/>
              </a:spcBef>
              <a:spcAft>
                <a:spcPts val="0"/>
              </a:spcAft>
              <a:buClrTx/>
              <a:buSzTx/>
              <a:buFontTx/>
              <a:buNone/>
              <a:tabLst/>
              <a:defRPr/>
            </a:pPr>
            <a:endParaRPr lang="uk-UA" sz="1200" kern="1200" baseline="0" noProof="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Доречи, цікава історія, пов’язана з ацетальдегідом. </a:t>
            </a:r>
            <a:r>
              <a:rPr lang="uk-UA" sz="1200" kern="1200" dirty="0" smtClean="0">
                <a:solidFill>
                  <a:schemeClr val="tx1"/>
                </a:solidFill>
                <a:latin typeface="+mn-lt"/>
                <a:ea typeface="+mn-ea"/>
                <a:cs typeface="+mn-cs"/>
              </a:rPr>
              <a:t>В Данії в 1948 році </a:t>
            </a:r>
            <a:r>
              <a:rPr lang="uk-UA" sz="1200" kern="1200" baseline="0" dirty="0" smtClean="0">
                <a:solidFill>
                  <a:schemeClr val="tx1"/>
                </a:solidFill>
                <a:latin typeface="+mn-lt"/>
                <a:ea typeface="+mn-ea"/>
                <a:cs typeface="+mn-cs"/>
              </a:rPr>
              <a:t>помітили, </a:t>
            </a:r>
            <a:r>
              <a:rPr lang="uk-UA" sz="1200" kern="1200" dirty="0" smtClean="0">
                <a:solidFill>
                  <a:schemeClr val="tx1"/>
                </a:solidFill>
                <a:latin typeface="+mn-lt"/>
                <a:ea typeface="+mn-ea"/>
                <a:cs typeface="+mn-cs"/>
              </a:rPr>
              <a:t>що робітники заводу, що виробляє гуму, неохоче відвідують бари і кафе, пояснюючи це тим, що вживання спиртного у них викликає неприємні прояви в організмі: посилюється потовиділення, частішає пульс, на обличчі з'являються червоні плями. Результати хімічних аналізів показали, що в процесі виробництва гуми виділяються пари, які потрапляють до легенів робітників</a:t>
            </a:r>
            <a:r>
              <a:rPr lang="uk-UA" sz="1200" kern="1200" baseline="0" dirty="0" smtClean="0">
                <a:solidFill>
                  <a:schemeClr val="tx1"/>
                </a:solidFill>
                <a:latin typeface="+mn-lt"/>
                <a:ea typeface="+mn-ea"/>
                <a:cs typeface="+mn-cs"/>
              </a:rPr>
              <a:t> і роблять так, що робітники не переносять навіть малих доз алкоголю.</a:t>
            </a: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kern="1200" baseline="0" dirty="0" smtClean="0">
                <a:solidFill>
                  <a:schemeClr val="tx1"/>
                </a:solidFill>
                <a:latin typeface="+mn-lt"/>
                <a:ea typeface="+mn-ea"/>
                <a:cs typeface="+mn-cs"/>
              </a:rPr>
              <a:t>У медиків з'явилася ідея, як відучити </a:t>
            </a:r>
            <a:r>
              <a:rPr lang="uk-UA" sz="1200" kern="1200" baseline="0" dirty="0" err="1" smtClean="0">
                <a:solidFill>
                  <a:schemeClr val="tx1"/>
                </a:solidFill>
                <a:latin typeface="+mn-lt"/>
                <a:ea typeface="+mn-ea"/>
                <a:cs typeface="+mn-cs"/>
              </a:rPr>
              <a:t>алкоголиків</a:t>
            </a:r>
            <a:r>
              <a:rPr lang="uk-UA" sz="1200" kern="1200" baseline="0" dirty="0" smtClean="0">
                <a:solidFill>
                  <a:schemeClr val="tx1"/>
                </a:solidFill>
                <a:latin typeface="+mn-lt"/>
                <a:ea typeface="+mn-ea"/>
                <a:cs typeface="+mn-cs"/>
              </a:rPr>
              <a:t> від алкоголю, щоби ті прокляли ту отруту.</a:t>
            </a:r>
            <a:endParaRPr lang="uk-UA" sz="1200" kern="1200" dirty="0" smtClean="0">
              <a:solidFill>
                <a:schemeClr val="tx1"/>
              </a:solidFill>
              <a:latin typeface="+mn-lt"/>
              <a:ea typeface="+mn-ea"/>
              <a:cs typeface="+mn-cs"/>
            </a:endParaRPr>
          </a:p>
          <a:p>
            <a:pPr algn="just"/>
            <a:endParaRPr lang="uk-UA" sz="1200" kern="1200" dirty="0" smtClean="0">
              <a:solidFill>
                <a:schemeClr val="tx1"/>
              </a:solidFill>
              <a:latin typeface="+mn-lt"/>
              <a:ea typeface="+mn-ea"/>
              <a:cs typeface="+mn-cs"/>
            </a:endParaRPr>
          </a:p>
          <a:p>
            <a:pPr algn="just"/>
            <a:r>
              <a:rPr lang="uk-UA" sz="1200" kern="1200" dirty="0" smtClean="0">
                <a:solidFill>
                  <a:schemeClr val="tx1"/>
                </a:solidFill>
                <a:latin typeface="+mn-lt"/>
                <a:ea typeface="+mn-ea"/>
                <a:cs typeface="+mn-cs"/>
              </a:rPr>
              <a:t>При дослідженні цієї речовини було встановлено, що вона має неприємний запах. Щоб усунути цей недолік, довелося підправити його хімічну формулу. Так був створений</a:t>
            </a:r>
            <a:r>
              <a:rPr lang="uk-UA" sz="1200" kern="1200" baseline="0" dirty="0" smtClean="0">
                <a:solidFill>
                  <a:schemeClr val="tx1"/>
                </a:solidFill>
                <a:latin typeface="+mn-lt"/>
                <a:ea typeface="+mn-ea"/>
                <a:cs typeface="+mn-cs"/>
              </a:rPr>
              <a:t> </a:t>
            </a:r>
            <a:r>
              <a:rPr lang="uk-UA" sz="1200" kern="1200" dirty="0" smtClean="0">
                <a:solidFill>
                  <a:schemeClr val="tx1"/>
                </a:solidFill>
                <a:latin typeface="+mn-lt"/>
                <a:ea typeface="+mn-ea"/>
                <a:cs typeface="+mn-cs"/>
              </a:rPr>
              <a:t>препарат</a:t>
            </a:r>
            <a:r>
              <a:rPr lang="uk-UA" sz="1200" kern="1200" baseline="0" dirty="0" smtClean="0">
                <a:solidFill>
                  <a:schemeClr val="tx1"/>
                </a:solidFill>
                <a:latin typeface="+mn-lt"/>
                <a:ea typeface="+mn-ea"/>
                <a:cs typeface="+mn-cs"/>
              </a:rPr>
              <a:t> «</a:t>
            </a:r>
            <a:r>
              <a:rPr lang="uk-UA" sz="1200" kern="1200" baseline="0" dirty="0" err="1" smtClean="0">
                <a:solidFill>
                  <a:schemeClr val="tx1"/>
                </a:solidFill>
                <a:latin typeface="+mn-lt"/>
                <a:ea typeface="+mn-ea"/>
                <a:cs typeface="+mn-cs"/>
              </a:rPr>
              <a:t>Еспераль</a:t>
            </a:r>
            <a:r>
              <a:rPr lang="uk-UA" sz="1200" kern="1200" baseline="0" dirty="0" smtClean="0">
                <a:solidFill>
                  <a:schemeClr val="tx1"/>
                </a:solidFill>
                <a:latin typeface="+mn-lt"/>
                <a:ea typeface="+mn-ea"/>
                <a:cs typeface="+mn-cs"/>
              </a:rPr>
              <a:t>», або «</a:t>
            </a:r>
            <a:r>
              <a:rPr lang="uk-UA" sz="1200" kern="1200" baseline="0" dirty="0" err="1" smtClean="0">
                <a:solidFill>
                  <a:schemeClr val="tx1"/>
                </a:solidFill>
                <a:latin typeface="+mn-lt"/>
                <a:ea typeface="+mn-ea"/>
                <a:cs typeface="+mn-cs"/>
              </a:rPr>
              <a:t>Тетурам</a:t>
            </a:r>
            <a:r>
              <a:rPr lang="uk-UA" sz="1200" kern="1200" baseline="0" dirty="0" smtClean="0">
                <a:solidFill>
                  <a:schemeClr val="tx1"/>
                </a:solidFill>
                <a:latin typeface="+mn-lt"/>
                <a:ea typeface="+mn-ea"/>
                <a:cs typeface="+mn-cs"/>
              </a:rPr>
              <a:t>». Механізм дії цього препарату такий: він пригнічує виробку </a:t>
            </a:r>
            <a:r>
              <a:rPr lang="uk-UA" sz="1200" kern="1200" baseline="0" dirty="0" err="1" smtClean="0">
                <a:solidFill>
                  <a:schemeClr val="tx1"/>
                </a:solidFill>
                <a:latin typeface="+mn-lt"/>
                <a:ea typeface="+mn-ea"/>
                <a:cs typeface="+mn-cs"/>
              </a:rPr>
              <a:t>ацетгідрогенази</a:t>
            </a:r>
            <a:r>
              <a:rPr lang="uk-UA" sz="1200" kern="1200" baseline="0" dirty="0" smtClean="0">
                <a:solidFill>
                  <a:schemeClr val="tx1"/>
                </a:solidFill>
                <a:latin typeface="+mn-lt"/>
                <a:ea typeface="+mn-ea"/>
                <a:cs typeface="+mn-cs"/>
              </a:rPr>
              <a:t> і, як результат, настає слабка переносимість алкоголю – жінки бува підсипають його в їжу чоловікам, які нічого не підозрюють. А коли ті зі своїми </a:t>
            </a:r>
            <a:r>
              <a:rPr lang="uk-UA" sz="1200" kern="1200" baseline="0" dirty="0" err="1" smtClean="0">
                <a:solidFill>
                  <a:schemeClr val="tx1"/>
                </a:solidFill>
                <a:latin typeface="+mn-lt"/>
                <a:ea typeface="+mn-ea"/>
                <a:cs typeface="+mn-cs"/>
              </a:rPr>
              <a:t>сопляшниками</a:t>
            </a:r>
            <a:r>
              <a:rPr lang="uk-UA" sz="1200" kern="1200" baseline="0" dirty="0" smtClean="0">
                <a:solidFill>
                  <a:schemeClr val="tx1"/>
                </a:solidFill>
                <a:latin typeface="+mn-lt"/>
                <a:ea typeface="+mn-ea"/>
                <a:cs typeface="+mn-cs"/>
              </a:rPr>
              <a:t> (рос. – </a:t>
            </a:r>
            <a:r>
              <a:rPr lang="ru-RU" sz="1200" kern="1200" baseline="0" noProof="0" dirty="0" smtClean="0">
                <a:solidFill>
                  <a:schemeClr val="tx1"/>
                </a:solidFill>
                <a:latin typeface="+mn-lt"/>
                <a:ea typeface="+mn-ea"/>
                <a:cs typeface="+mn-cs"/>
              </a:rPr>
              <a:t>собутыльники</a:t>
            </a:r>
            <a:r>
              <a:rPr lang="uk-UA" sz="1200" kern="1200" baseline="0" dirty="0" smtClean="0">
                <a:solidFill>
                  <a:schemeClr val="tx1"/>
                </a:solidFill>
                <a:latin typeface="+mn-lt"/>
                <a:ea typeface="+mn-ea"/>
                <a:cs typeface="+mn-cs"/>
              </a:rPr>
              <a:t>) йдуть до «</a:t>
            </a:r>
            <a:r>
              <a:rPr lang="uk-UA" sz="1200" kern="1200" baseline="0" dirty="0" err="1" smtClean="0">
                <a:solidFill>
                  <a:schemeClr val="tx1"/>
                </a:solidFill>
                <a:latin typeface="+mn-lt"/>
                <a:ea typeface="+mn-ea"/>
                <a:cs typeface="+mn-cs"/>
              </a:rPr>
              <a:t>генделика</a:t>
            </a:r>
            <a:r>
              <a:rPr lang="uk-UA" sz="1200" kern="1200" baseline="0" dirty="0" smtClean="0">
                <a:solidFill>
                  <a:schemeClr val="tx1"/>
                </a:solidFill>
                <a:latin typeface="+mn-lt"/>
                <a:ea typeface="+mn-ea"/>
                <a:cs typeface="+mn-cs"/>
              </a:rPr>
              <a:t>» це закінчується важким отруєнням. Людина може це розтлумачити, що його організм зненацька припинив перетравлювати алкоголь і пора кидати. За задумом нарколога та жінки, це повинно допомогти. Проте, якщо чоловік дізнається, що жінка йому підсипала в «тормозок» препарат, це може призвести до її побиття.</a:t>
            </a: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26</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400" b="1" dirty="0" smtClean="0">
                <a:latin typeface="+mn-lt"/>
              </a:rPr>
              <a:t>Брехня:</a:t>
            </a:r>
            <a:r>
              <a:rPr lang="uk-UA" sz="1400" dirty="0" smtClean="0">
                <a:latin typeface="+mn-lt"/>
              </a:rPr>
              <a:t/>
            </a:r>
            <a:br>
              <a:rPr lang="uk-UA" sz="1400" dirty="0" smtClean="0">
                <a:latin typeface="+mn-lt"/>
              </a:rPr>
            </a:br>
            <a:r>
              <a:rPr lang="ru-RU" sz="1200" dirty="0" smtClean="0">
                <a:latin typeface="+mn-lt"/>
              </a:rPr>
              <a:t>"</a:t>
            </a:r>
            <a:r>
              <a:rPr lang="uk-UA" sz="1200" dirty="0" smtClean="0">
                <a:latin typeface="+mn-lt"/>
              </a:rPr>
              <a:t>Алкоголь</a:t>
            </a:r>
            <a:r>
              <a:rPr lang="ru-RU" sz="1200" dirty="0" smtClean="0">
                <a:latin typeface="+mn-lt"/>
              </a:rPr>
              <a:t> </a:t>
            </a:r>
            <a:r>
              <a:rPr lang="uk-UA" sz="1200" dirty="0" smtClean="0">
                <a:latin typeface="+mn-lt"/>
              </a:rPr>
              <a:t>підвищує апетит та покращує травлення"</a:t>
            </a:r>
            <a:br>
              <a:rPr lang="uk-UA" sz="1200" dirty="0" smtClean="0">
                <a:latin typeface="+mn-lt"/>
              </a:rPr>
            </a:br>
            <a:r>
              <a:rPr lang="uk-UA" sz="1200" dirty="0" smtClean="0">
                <a:latin typeface="+mn-lt"/>
              </a:rPr>
              <a:t/>
            </a:r>
            <a:br>
              <a:rPr lang="uk-UA" sz="1200" dirty="0" smtClean="0">
                <a:latin typeface="+mn-lt"/>
              </a:rPr>
            </a:br>
            <a:r>
              <a:rPr lang="uk-UA" sz="1200" kern="1200" noProof="0" dirty="0" smtClean="0">
                <a:solidFill>
                  <a:schemeClr val="tx1"/>
                </a:solidFill>
                <a:latin typeface="+mn-lt"/>
                <a:ea typeface="+mn-ea"/>
                <a:cs typeface="+mn-cs"/>
              </a:rPr>
              <a:t>Оскільки алкоголь є сильним розчинником та подразником слизових оболонок, шлунок намагається його нейтралізувати, і інтенсивно виробляє шлунковий сік. В результаті цього з'являється оманливе відчуття поліпшення апетиту.</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І справді, як "приємно" підпалити власний будинок, а потім успішно і героїчно його гасити. Таке полегшення відчуваєш…</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Є ще багато постулатів</a:t>
            </a:r>
            <a:r>
              <a:rPr lang="uk-UA" sz="1200" kern="1200" baseline="0" noProof="0" dirty="0" smtClean="0">
                <a:solidFill>
                  <a:schemeClr val="tx1"/>
                </a:solidFill>
                <a:latin typeface="+mn-lt"/>
                <a:ea typeface="+mn-ea"/>
                <a:cs typeface="+mn-cs"/>
              </a:rPr>
              <a:t> теорії "культурного та помірного пиття", проте всі вони антинаукові і легко розбиваються.</a:t>
            </a:r>
            <a:endParaRPr lang="uk-UA" sz="1200" kern="1200" noProof="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27</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Ступені розвитку алкоголізму (стадії)</a:t>
            </a:r>
            <a:br>
              <a:rPr lang="uk-UA" sz="1200" b="0" i="0" u="none" strike="noStrike" kern="1200" baseline="0" noProof="0" dirty="0" smtClean="0">
                <a:solidFill>
                  <a:schemeClr val="tx1"/>
                </a:solidFill>
                <a:latin typeface="+mn-lt"/>
                <a:ea typeface="+mn-ea"/>
                <a:cs typeface="+mn-cs"/>
              </a:rPr>
            </a:br>
            <a:r>
              <a:rPr lang="uk-UA" sz="1200" b="0" i="0" u="none" strike="noStrike" kern="1200" baseline="0" noProof="0" dirty="0" smtClean="0">
                <a:solidFill>
                  <a:schemeClr val="tx1"/>
                </a:solidFill>
                <a:latin typeface="+mn-lt"/>
                <a:ea typeface="+mn-ea"/>
                <a:cs typeface="+mn-cs"/>
              </a:rPr>
              <a:t/>
            </a:r>
            <a:br>
              <a:rPr lang="uk-UA" sz="1200" b="0" i="0" u="none" strike="noStrike" kern="1200" baseline="0" noProof="0" dirty="0" smtClean="0">
                <a:solidFill>
                  <a:schemeClr val="tx1"/>
                </a:solidFill>
                <a:latin typeface="+mn-lt"/>
                <a:ea typeface="+mn-ea"/>
                <a:cs typeface="+mn-cs"/>
              </a:rPr>
            </a:br>
            <a:r>
              <a:rPr lang="uk-UA" sz="1200" b="0" i="0" u="none" strike="noStrike" kern="1200" baseline="0" noProof="0" dirty="0" smtClean="0">
                <a:solidFill>
                  <a:schemeClr val="tx1"/>
                </a:solidFill>
                <a:latin typeface="+mn-lt"/>
                <a:ea typeface="+mn-ea"/>
                <a:cs typeface="+mn-cs"/>
              </a:rPr>
              <a:t>*Інструкція лектору.</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Ці 5 стадій алкоголізму були сформульовані в даному вигляді к. б. н. Г.А. Шичко. Така класифікація відрізняється від офіційної з 3 стадій, яка починається тільки з втратою контролю над випитим, або появою бажання випити у "алкогольних" ситуаціях, як от вечір п'ятниці. Різниця зі ступенями Шичко в тому, що останні враховують залежність людини від алкогольних звичаїв, або етап формування алкогольного світогляду у "пацієнтів", що є коренем залежності.</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Дана класифікація дозволяє пояснити "культурникам" їхню роль у підтримці алкогольних традицій, і знайти себе на певному етапі алкоголізму (як правило третьому – "Звичка").</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Це цікава методика – пояснити культурнику, що він алкоголік 3-ьої стадії (з п'яти), а також спосіб зрозуміти з чим боротися.</a:t>
            </a:r>
          </a:p>
        </p:txBody>
      </p:sp>
      <p:sp>
        <p:nvSpPr>
          <p:cNvPr id="4" name="Номер слайда 3"/>
          <p:cNvSpPr>
            <a:spLocks noGrp="1"/>
          </p:cNvSpPr>
          <p:nvPr>
            <p:ph type="sldNum" sz="quarter" idx="10"/>
          </p:nvPr>
        </p:nvSpPr>
        <p:spPr/>
        <p:txBody>
          <a:bodyPr/>
          <a:lstStyle/>
          <a:p>
            <a:fld id="{A148654D-EF93-42D5-8CAF-6F1A50D9EDFD}" type="slidenum">
              <a:rPr lang="ru-RU" smtClean="0"/>
              <a:t>28</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Передусім слід визначити, що таке алкоголізм?</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Алкоголізм</a:t>
            </a:r>
            <a:r>
              <a:rPr lang="ru-RU" sz="1200" b="0" i="0" u="none" strike="noStrike" kern="1200" baseline="0" noProof="0" dirty="0" smtClean="0">
                <a:solidFill>
                  <a:schemeClr val="tx1"/>
                </a:solidFill>
                <a:latin typeface="+mn-lt"/>
                <a:ea typeface="+mn-ea"/>
                <a:cs typeface="+mn-cs"/>
              </a:rPr>
              <a:t> – </a:t>
            </a:r>
            <a:r>
              <a:rPr lang="uk-UA" sz="1200" b="0" i="0" u="none" strike="noStrike" kern="1200" baseline="0" noProof="0" dirty="0" smtClean="0">
                <a:solidFill>
                  <a:schemeClr val="tx1"/>
                </a:solidFill>
                <a:latin typeface="+mn-lt"/>
                <a:ea typeface="+mn-ea"/>
                <a:cs typeface="+mn-cs"/>
              </a:rPr>
              <a:t>це</a:t>
            </a:r>
            <a:r>
              <a:rPr lang="ru-RU" sz="1200" b="0" i="0" u="none" strike="noStrike" kern="1200" baseline="0" noProof="0" dirty="0" smtClean="0">
                <a:solidFill>
                  <a:schemeClr val="tx1"/>
                </a:solidFill>
                <a:latin typeface="+mn-lt"/>
                <a:ea typeface="+mn-ea"/>
                <a:cs typeface="+mn-cs"/>
              </a:rPr>
              <a:t> будь-яка </a:t>
            </a:r>
            <a:r>
              <a:rPr lang="uk-UA" sz="1200" b="0" i="0" u="none" strike="noStrike" kern="1200" baseline="0" noProof="0" dirty="0" smtClean="0">
                <a:solidFill>
                  <a:schemeClr val="tx1"/>
                </a:solidFill>
                <a:latin typeface="+mn-lt"/>
                <a:ea typeface="+mn-ea"/>
                <a:cs typeface="+mn-cs"/>
              </a:rPr>
              <a:t>залежність</a:t>
            </a:r>
            <a:r>
              <a:rPr lang="ru-RU" sz="1200" b="0" i="0" u="none" strike="noStrike" kern="1200" baseline="0" noProof="0" dirty="0" smtClean="0">
                <a:solidFill>
                  <a:schemeClr val="tx1"/>
                </a:solidFill>
                <a:latin typeface="+mn-lt"/>
                <a:ea typeface="+mn-ea"/>
                <a:cs typeface="+mn-cs"/>
              </a:rPr>
              <a:t> </a:t>
            </a:r>
            <a:r>
              <a:rPr lang="uk-UA" sz="1200" b="0" i="0" u="none" strike="noStrike" kern="1200" baseline="0" noProof="0" dirty="0" smtClean="0">
                <a:solidFill>
                  <a:schemeClr val="tx1"/>
                </a:solidFill>
                <a:latin typeface="+mn-lt"/>
                <a:ea typeface="+mn-ea"/>
                <a:cs typeface="+mn-cs"/>
              </a:rPr>
              <a:t>від алкоголю: психологічна, психічна, фізична. Це мабуть зрозуміло.</a:t>
            </a:r>
          </a:p>
        </p:txBody>
      </p:sp>
      <p:sp>
        <p:nvSpPr>
          <p:cNvPr id="4" name="Номер слайда 3"/>
          <p:cNvSpPr>
            <a:spLocks noGrp="1"/>
          </p:cNvSpPr>
          <p:nvPr>
            <p:ph type="sldNum" sz="quarter" idx="10"/>
          </p:nvPr>
        </p:nvSpPr>
        <p:spPr/>
        <p:txBody>
          <a:bodyPr/>
          <a:lstStyle/>
          <a:p>
            <a:fld id="{A148654D-EF93-42D5-8CAF-6F1A50D9EDFD}" type="slidenum">
              <a:rPr lang="ru-RU" smtClean="0"/>
              <a:t>29</a:t>
            </a:fld>
            <a:endParaRPr lang="ru-RU"/>
          </a:p>
        </p:txBody>
      </p:sp>
    </p:spTree>
    <p:extLst>
      <p:ext uri="{BB962C8B-B14F-4D97-AF65-F5344CB8AC3E}">
        <p14:creationId xmlns:p14="http://schemas.microsoft.com/office/powerpoint/2010/main" val="411331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В п'ятому</a:t>
            </a:r>
            <a:r>
              <a:rPr lang="uk-UA" sz="1200" kern="1200" baseline="0" noProof="0" dirty="0" smtClean="0">
                <a:solidFill>
                  <a:schemeClr val="tx1"/>
                </a:solidFill>
                <a:latin typeface="+mn-lt"/>
                <a:ea typeface="+mn-ea"/>
                <a:cs typeface="+mn-cs"/>
              </a:rPr>
              <a:t> </a:t>
            </a:r>
            <a:r>
              <a:rPr lang="uk-UA" sz="1200" kern="1200" noProof="0" dirty="0" smtClean="0">
                <a:solidFill>
                  <a:schemeClr val="tx1"/>
                </a:solidFill>
                <a:latin typeface="+mn-lt"/>
                <a:ea typeface="+mn-ea"/>
                <a:cs typeface="+mn-cs"/>
              </a:rPr>
              <a:t>розділі "Вимоги безпеки" написано: (читати)</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Хто-небудь скаже, поки ми не перевернули сторінку, що за "сильнодіюче" там у алкоголю?</a:t>
            </a:r>
            <a:r>
              <a:rPr lang="uk-UA" sz="1200" kern="1200" baseline="0" noProof="0" dirty="0" smtClean="0">
                <a:solidFill>
                  <a:schemeClr val="tx1"/>
                </a:solidFill>
                <a:latin typeface="+mn-lt"/>
                <a:ea typeface="+mn-ea"/>
                <a:cs typeface="+mn-cs"/>
              </a:rPr>
              <a:t> Алкоголь – є сильнодіюче – що? Є варіанти?</a:t>
            </a:r>
            <a:endParaRPr lang="uk-UA" sz="1200" kern="1200" noProof="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3</a:t>
            </a:fld>
            <a:endParaRPr lang="ru-RU" dirty="0"/>
          </a:p>
        </p:txBody>
      </p:sp>
    </p:spTree>
    <p:extLst>
      <p:ext uri="{BB962C8B-B14F-4D97-AF65-F5344CB8AC3E}">
        <p14:creationId xmlns:p14="http://schemas.microsoft.com/office/powerpoint/2010/main" val="1710050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smtClean="0"/>
              <a:t>I </a:t>
            </a:r>
            <a:r>
              <a:rPr lang="uk-UA" sz="1200" dirty="0" smtClean="0"/>
              <a:t>стадія</a:t>
            </a:r>
            <a:r>
              <a:rPr lang="uk-UA" sz="1200" baseline="0" dirty="0" smtClean="0"/>
              <a:t> – це </a:t>
            </a:r>
            <a:r>
              <a:rPr lang="uk-UA" sz="1200" dirty="0" smtClean="0"/>
              <a:t>переконання, що пиття спиртного є природним, виправданим і навіть неминучим явищем життя.</a:t>
            </a:r>
            <a:r>
              <a:rPr lang="uk-UA" sz="1200" baseline="0" dirty="0" smtClean="0"/>
              <a:t> </a:t>
            </a:r>
            <a:r>
              <a:rPr lang="uk-UA" sz="1200" b="0" i="0" u="none" strike="noStrike" kern="1200" baseline="0" noProof="0" dirty="0" smtClean="0">
                <a:solidFill>
                  <a:schemeClr val="tx1"/>
                </a:solidFill>
                <a:latin typeface="+mn-lt"/>
                <a:ea typeface="+mn-ea"/>
                <a:cs typeface="+mn-cs"/>
              </a:rPr>
              <a:t>Перша стадія формується як правило в 3-5 років, коли дитина бачить приклад дорослих.</a:t>
            </a:r>
          </a:p>
          <a:p>
            <a:pPr marL="0" marR="0" indent="0" algn="just" defTabSz="914400" rtl="0" eaLnBrk="1" fontAlgn="auto" latinLnBrk="0" hangingPunct="1">
              <a:lnSpc>
                <a:spcPct val="100000"/>
              </a:lnSpc>
              <a:spcBef>
                <a:spcPts val="0"/>
              </a:spcBef>
              <a:spcAft>
                <a:spcPts val="0"/>
              </a:spcAft>
              <a:buClrTx/>
              <a:buSzTx/>
              <a:buFontTx/>
              <a:buNone/>
              <a:tabLst/>
              <a:defRPr/>
            </a:pPr>
            <a:endParaRPr lang="uk-UA" sz="1200" b="0" i="0" u="none" strike="noStrike" kern="1200" baseline="0" noProof="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Ви мабуть бачили, як маля ходить і курить олівець? Підсвідомо воно зрозуміло, що це перевага дорослого життя, і вже зробило свій вибір. Те саме відноситься до алкоголю, як на картинці – дитина робить свій несвідомий вибір.</a:t>
            </a:r>
          </a:p>
          <a:p>
            <a:pPr marL="0" marR="0" indent="0" algn="just" defTabSz="914400" rtl="0" eaLnBrk="1" fontAlgn="auto" latinLnBrk="0" hangingPunct="1">
              <a:lnSpc>
                <a:spcPct val="100000"/>
              </a:lnSpc>
              <a:spcBef>
                <a:spcPts val="0"/>
              </a:spcBef>
              <a:spcAft>
                <a:spcPts val="0"/>
              </a:spcAft>
              <a:buClrTx/>
              <a:buSzTx/>
              <a:buFontTx/>
              <a:buNone/>
              <a:tabLst/>
              <a:defRPr/>
            </a:pPr>
            <a:endParaRPr lang="uk-UA" sz="1200" b="0" i="0" u="none" strike="noStrike" kern="1200" baseline="0" noProof="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Всі люди окрім дітей свідомих наукових чи релігійних тверезників мають першу стадію алкоголізму – залежність від алкоголю (точніше від традиції – прим. </a:t>
            </a:r>
            <a:r>
              <a:rPr lang="uk-UA" sz="1200" b="0" i="0" u="none" strike="noStrike" kern="1200" baseline="0" noProof="0" dirty="0" err="1" smtClean="0">
                <a:solidFill>
                  <a:schemeClr val="tx1"/>
                </a:solidFill>
                <a:latin typeface="+mn-lt"/>
                <a:ea typeface="+mn-ea"/>
                <a:cs typeface="+mn-cs"/>
              </a:rPr>
              <a:t>авт</a:t>
            </a:r>
            <a:r>
              <a:rPr lang="uk-UA" sz="1200" b="0" i="0" u="none" strike="noStrike" kern="1200" baseline="0" noProof="0" dirty="0" smtClean="0">
                <a:solidFill>
                  <a:schemeClr val="tx1"/>
                </a:solidFill>
                <a:latin typeface="+mn-lt"/>
                <a:ea typeface="+mn-ea"/>
                <a:cs typeface="+mn-cs"/>
              </a:rPr>
              <a:t>). Це психологічна залежність.</a:t>
            </a:r>
          </a:p>
        </p:txBody>
      </p:sp>
      <p:sp>
        <p:nvSpPr>
          <p:cNvPr id="4" name="Номер слайда 3"/>
          <p:cNvSpPr>
            <a:spLocks noGrp="1"/>
          </p:cNvSpPr>
          <p:nvPr>
            <p:ph type="sldNum" sz="quarter" idx="10"/>
          </p:nvPr>
        </p:nvSpPr>
        <p:spPr/>
        <p:txBody>
          <a:bodyPr/>
          <a:lstStyle/>
          <a:p>
            <a:fld id="{A148654D-EF93-42D5-8CAF-6F1A50D9EDFD}" type="slidenum">
              <a:rPr lang="ru-RU" smtClean="0"/>
              <a:t>30</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dirty="0" smtClean="0"/>
              <a:t>2 стадія</a:t>
            </a:r>
            <a:r>
              <a:rPr lang="uk-UA" sz="1200" baseline="0" dirty="0" smtClean="0"/>
              <a:t> – це </a:t>
            </a:r>
            <a:r>
              <a:rPr lang="uk-UA" sz="1200" dirty="0" smtClean="0"/>
              <a:t>період, під час якого дитина під впливом алкогольних звичаїв (негативного прикладу дорослих) починає пробувати алкоголь, тютюн і інші наркотики.</a:t>
            </a:r>
            <a:br>
              <a:rPr lang="uk-UA" sz="1200" dirty="0" smtClean="0"/>
            </a:br>
            <a:r>
              <a:rPr lang="uk-UA" sz="1200" dirty="0" smtClean="0"/>
              <a:t>Діти, які пробують алкоголь (або тютюн) із здивуванням виявляють, що він гидкий на смак, а його дія неприємна. Але дитина думає:</a:t>
            </a:r>
            <a:r>
              <a:rPr lang="uk-UA" sz="1200" baseline="0" dirty="0" smtClean="0"/>
              <a:t> "Якщо продовжити, то наступить просвітлення і все стане зрозуміло - </a:t>
            </a:r>
            <a:r>
              <a:rPr lang="uk-UA" sz="1200" dirty="0" smtClean="0"/>
              <a:t>невже дорослі дурні, що таке п'ють? Не може бути".</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dirty="0" smtClean="0"/>
              <a:t/>
            </a:r>
            <a:br>
              <a:rPr lang="uk-UA" sz="1200" dirty="0" smtClean="0"/>
            </a:br>
            <a:r>
              <a:rPr lang="uk-UA" sz="1200" dirty="0" smtClean="0"/>
              <a:t>Залучення проходить важко: з соромом, муками сумління, нудотою, іноді блювотою.</a:t>
            </a:r>
            <a:endParaRPr lang="uk-UA" sz="1200" b="0" i="0" u="none" strike="noStrike" kern="1200" baseline="0" noProof="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ru-RU" sz="1200" b="0" i="0" u="none" strike="noStrike" kern="1200" baseline="0" noProof="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Ми усі проходили цю стадію.</a:t>
            </a:r>
          </a:p>
        </p:txBody>
      </p:sp>
      <p:sp>
        <p:nvSpPr>
          <p:cNvPr id="4" name="Номер слайда 3"/>
          <p:cNvSpPr>
            <a:spLocks noGrp="1"/>
          </p:cNvSpPr>
          <p:nvPr>
            <p:ph type="sldNum" sz="quarter" idx="10"/>
          </p:nvPr>
        </p:nvSpPr>
        <p:spPr/>
        <p:txBody>
          <a:bodyPr/>
          <a:lstStyle/>
          <a:p>
            <a:fld id="{A148654D-EF93-42D5-8CAF-6F1A50D9EDFD}" type="slidenum">
              <a:rPr lang="ru-RU" smtClean="0"/>
              <a:t>31</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Стан свідомості, при якому особисте самоотруєння алкоголем (або тютюном) сприймається як звичайне, рядове явище. Муки совісті зникли. Людина не ховається, робить усе відкрито. Це початок 3 стадії.</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З часом з'являється бажання випити за певних "алкогольних" обставин (вечір п’ятниці, зустрічі зі знайомими і </a:t>
            </a:r>
            <a:r>
              <a:rPr lang="uk-UA" sz="1200" b="0" i="0" u="none" strike="noStrike" kern="1200" baseline="0" noProof="0" dirty="0" err="1" smtClean="0">
                <a:solidFill>
                  <a:schemeClr val="tx1"/>
                </a:solidFill>
                <a:latin typeface="+mn-lt"/>
                <a:ea typeface="+mn-ea"/>
                <a:cs typeface="+mn-cs"/>
              </a:rPr>
              <a:t>т.д</a:t>
            </a:r>
            <a:r>
              <a:rPr lang="uk-UA" sz="1200" b="0" i="0" u="none" strike="noStrike" kern="1200" baseline="0" noProof="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
            </a:r>
            <a:br>
              <a:rPr lang="uk-UA" sz="1200" b="0" i="0" u="none" strike="noStrike" kern="1200" baseline="0" noProof="0" dirty="0" smtClean="0">
                <a:solidFill>
                  <a:schemeClr val="tx1"/>
                </a:solidFill>
                <a:latin typeface="+mn-lt"/>
                <a:ea typeface="+mn-ea"/>
                <a:cs typeface="+mn-cs"/>
              </a:rPr>
            </a:br>
            <a:r>
              <a:rPr lang="uk-UA" sz="1200" b="0" i="0" u="none" strike="noStrike" kern="1200" baseline="0" noProof="0" dirty="0" smtClean="0">
                <a:solidFill>
                  <a:schemeClr val="tx1"/>
                </a:solidFill>
                <a:latin typeface="+mn-lt"/>
                <a:ea typeface="+mn-ea"/>
                <a:cs typeface="+mn-cs"/>
              </a:rPr>
              <a:t>Переносимість алкоголю поступово збільшується (толерантність), і для досягнення первинного ефекту потрібна вже більша доза – точнісінько, як у "важких" наркоманів. Не забувайте, що алкоголь – наркотик за визначенням.</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На цій стадії "культурно-</a:t>
            </a:r>
            <a:r>
              <a:rPr lang="uk-UA" sz="1200" b="0" i="0" u="none" strike="noStrike" kern="1200" baseline="0" noProof="0" dirty="0" err="1" smtClean="0">
                <a:solidFill>
                  <a:schemeClr val="tx1"/>
                </a:solidFill>
                <a:latin typeface="+mn-lt"/>
                <a:ea typeface="+mn-ea"/>
                <a:cs typeface="+mn-cs"/>
              </a:rPr>
              <a:t>пітєйщики</a:t>
            </a:r>
            <a:r>
              <a:rPr lang="uk-UA" sz="1200" b="0" i="0" u="none" strike="noStrike" kern="1200" baseline="0" noProof="0" dirty="0" smtClean="0">
                <a:solidFill>
                  <a:schemeClr val="tx1"/>
                </a:solidFill>
                <a:latin typeface="+mn-lt"/>
                <a:ea typeface="+mn-ea"/>
                <a:cs typeface="+mn-cs"/>
              </a:rPr>
              <a:t>" ("культурники") гордяться, що можуть перепити своїх сопляшників (</a:t>
            </a:r>
            <a:r>
              <a:rPr lang="uk-UA" sz="1200" b="0" i="0" u="none" strike="noStrike" kern="1200" baseline="0" noProof="0" dirty="0" err="1" smtClean="0">
                <a:solidFill>
                  <a:schemeClr val="tx1"/>
                </a:solidFill>
                <a:latin typeface="+mn-lt"/>
                <a:ea typeface="+mn-ea"/>
                <a:cs typeface="+mn-cs"/>
              </a:rPr>
              <a:t>собу</a:t>
            </a:r>
            <a:r>
              <a:rPr lang="ru-RU" sz="1200" b="0" i="0" u="none" strike="noStrike" kern="1200" baseline="0" noProof="0" dirty="0" err="1" smtClean="0">
                <a:solidFill>
                  <a:schemeClr val="tx1"/>
                </a:solidFill>
                <a:latin typeface="+mn-lt"/>
                <a:ea typeface="+mn-ea"/>
                <a:cs typeface="+mn-cs"/>
              </a:rPr>
              <a:t>тыльников</a:t>
            </a:r>
            <a:r>
              <a:rPr lang="ru-RU" sz="1200" b="0" i="0" u="none" strike="noStrike" kern="1200" baseline="0" noProof="0" dirty="0" smtClean="0">
                <a:solidFill>
                  <a:schemeClr val="tx1"/>
                </a:solidFill>
                <a:latin typeface="+mn-lt"/>
                <a:ea typeface="+mn-ea"/>
                <a:cs typeface="+mn-cs"/>
              </a:rPr>
              <a:t> – рос.</a:t>
            </a:r>
            <a:r>
              <a:rPr lang="uk-UA" sz="1200" b="0" i="0" u="none" strike="noStrike" kern="1200" baseline="0" noProof="0" dirty="0" smtClean="0">
                <a:solidFill>
                  <a:schemeClr val="tx1"/>
                </a:solidFill>
                <a:latin typeface="+mn-lt"/>
                <a:ea typeface="+mn-ea"/>
                <a:cs typeface="+mn-cs"/>
              </a:rPr>
              <a:t>). Вони висміюють тверезість. Говорять, що люди, які не п'ють – це, "або хворі, або падлюки, або стукачі".</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Культурники на цій стадії ненавидять алкоголіків, бо, бачите, "ми вміємо пити, а вони – не вміють, і тим ганьблять ідею культурного пиття".</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Жінки-культурниці на цій стадії ставлять у приклад поважних культурнопітєйщіков своїм "некультурним" чоловікам: "Подивися на </a:t>
            </a:r>
            <a:r>
              <a:rPr lang="uk-UA" sz="1200" b="0" i="0" u="none" strike="noStrike" kern="1200" baseline="0" noProof="0" dirty="0" err="1" smtClean="0">
                <a:solidFill>
                  <a:schemeClr val="tx1"/>
                </a:solidFill>
                <a:latin typeface="+mn-lt"/>
                <a:ea typeface="+mn-ea"/>
                <a:cs typeface="+mn-cs"/>
              </a:rPr>
              <a:t>Іванванича</a:t>
            </a:r>
            <a:r>
              <a:rPr lang="uk-UA" sz="1200" b="0" i="0" u="none" strike="noStrike" kern="1200" baseline="0" noProof="0" dirty="0" smtClean="0">
                <a:solidFill>
                  <a:schemeClr val="tx1"/>
                </a:solidFill>
                <a:latin typeface="+mn-lt"/>
                <a:ea typeface="+mn-ea"/>
                <a:cs typeface="+mn-cs"/>
              </a:rPr>
              <a:t>: він вміє пити, а ти ні… Шо ти за мужик? А ну сідай, бери </a:t>
            </a:r>
            <a:r>
              <a:rPr lang="uk-UA" sz="1200" b="0" i="0" u="none" strike="noStrike" kern="1200" baseline="0" noProof="0" dirty="0" err="1" smtClean="0">
                <a:solidFill>
                  <a:schemeClr val="tx1"/>
                </a:solidFill>
                <a:latin typeface="+mn-lt"/>
                <a:ea typeface="+mn-ea"/>
                <a:cs typeface="+mn-cs"/>
              </a:rPr>
              <a:t>бутилку</a:t>
            </a:r>
            <a:r>
              <a:rPr lang="uk-UA" sz="1200" b="0" i="0" u="none" strike="noStrike" kern="1200" baseline="0" noProof="0" dirty="0" smtClean="0">
                <a:solidFill>
                  <a:schemeClr val="tx1"/>
                </a:solidFill>
                <a:latin typeface="+mn-lt"/>
                <a:ea typeface="+mn-ea"/>
                <a:cs typeface="+mn-cs"/>
              </a:rPr>
              <a:t>, і починай вчитися.."!</a:t>
            </a:r>
          </a:p>
        </p:txBody>
      </p:sp>
      <p:sp>
        <p:nvSpPr>
          <p:cNvPr id="4" name="Номер слайда 3"/>
          <p:cNvSpPr>
            <a:spLocks noGrp="1"/>
          </p:cNvSpPr>
          <p:nvPr>
            <p:ph type="sldNum" sz="quarter" idx="10"/>
          </p:nvPr>
        </p:nvSpPr>
        <p:spPr/>
        <p:txBody>
          <a:bodyPr/>
          <a:lstStyle/>
          <a:p>
            <a:fld id="{A148654D-EF93-42D5-8CAF-6F1A50D9EDFD}" type="slidenum">
              <a:rPr lang="ru-RU" smtClean="0"/>
              <a:t>32</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III</a:t>
            </a:r>
            <a:r>
              <a:rPr lang="uk-UA" sz="1200" dirty="0" smtClean="0">
                <a:latin typeface="+mn-lt"/>
              </a:rPr>
              <a:t> стадія</a:t>
            </a:r>
            <a:r>
              <a:rPr lang="ru-RU" sz="1200" dirty="0" smtClean="0">
                <a:latin typeface="+mn-lt"/>
              </a:rPr>
              <a:t> "</a:t>
            </a:r>
            <a:r>
              <a:rPr lang="uk-UA" sz="1200" dirty="0" smtClean="0">
                <a:latin typeface="+mn-lt"/>
              </a:rPr>
              <a:t>Звичка</a:t>
            </a:r>
            <a:r>
              <a:rPr lang="ru-RU" sz="1200" dirty="0" smtClean="0">
                <a:latin typeface="+mn-lt"/>
              </a:rPr>
              <a:t>" ‒ </a:t>
            </a:r>
            <a:r>
              <a:rPr lang="ru-RU" sz="1200" dirty="0" err="1" smtClean="0">
                <a:latin typeface="+mn-lt"/>
              </a:rPr>
              <a:t>це</a:t>
            </a:r>
            <a:r>
              <a:rPr lang="ru-RU" sz="1200" baseline="0" dirty="0" smtClean="0">
                <a:latin typeface="+mn-lt"/>
              </a:rPr>
              <a:t> </a:t>
            </a:r>
            <a:r>
              <a:rPr lang="uk-UA" sz="1200" dirty="0" smtClean="0">
                <a:latin typeface="+mn-lt"/>
              </a:rPr>
              <a:t>найважча</a:t>
            </a:r>
            <a:r>
              <a:rPr lang="ru-RU" sz="1200" dirty="0" smtClean="0">
                <a:latin typeface="+mn-lt"/>
              </a:rPr>
              <a:t> і </a:t>
            </a:r>
            <a:r>
              <a:rPr lang="uk-UA" sz="1200" dirty="0" smtClean="0">
                <a:latin typeface="+mn-lt"/>
              </a:rPr>
              <a:t>найнебезпечніша стадія</a:t>
            </a:r>
            <a:r>
              <a:rPr lang="ru-RU" sz="1200" dirty="0" smtClean="0">
                <a:latin typeface="+mn-lt"/>
              </a:rPr>
              <a:t> </a:t>
            </a:r>
            <a:r>
              <a:rPr lang="uk-UA" sz="1200" dirty="0" smtClean="0">
                <a:latin typeface="+mn-lt"/>
              </a:rPr>
              <a:t>алкоголізму</a:t>
            </a:r>
            <a:endParaRPr lang="uk-UA"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
            </a:r>
            <a:br>
              <a:rPr lang="uk-UA" sz="1200" b="0" i="0" u="none" strike="noStrike" kern="1200" baseline="0" noProof="0" dirty="0" smtClean="0">
                <a:solidFill>
                  <a:schemeClr val="tx1"/>
                </a:solidFill>
                <a:latin typeface="+mn-lt"/>
                <a:ea typeface="+mn-ea"/>
                <a:cs typeface="+mn-cs"/>
              </a:rPr>
            </a:br>
            <a:r>
              <a:rPr lang="uk-UA" sz="1200" b="0" i="0" u="none" strike="noStrike" kern="1200" baseline="0" noProof="0" dirty="0" smtClean="0">
                <a:solidFill>
                  <a:schemeClr val="tx1"/>
                </a:solidFill>
                <a:latin typeface="+mn-lt"/>
                <a:ea typeface="+mn-ea"/>
                <a:cs typeface="+mn-cs"/>
              </a:rPr>
              <a:t/>
            </a:r>
            <a:br>
              <a:rPr lang="uk-UA" sz="1200" b="0" i="0" u="none" strike="noStrike" kern="1200" baseline="0" noProof="0" dirty="0" smtClean="0">
                <a:solidFill>
                  <a:schemeClr val="tx1"/>
                </a:solidFill>
                <a:latin typeface="+mn-lt"/>
                <a:ea typeface="+mn-ea"/>
                <a:cs typeface="+mn-cs"/>
              </a:rPr>
            </a:br>
            <a:r>
              <a:rPr lang="uk-UA" sz="1200" b="0" i="0" u="none" strike="noStrike" kern="1200" baseline="0" noProof="0" dirty="0" smtClean="0">
                <a:solidFill>
                  <a:schemeClr val="tx1"/>
                </a:solidFill>
                <a:latin typeface="+mn-lt"/>
                <a:ea typeface="+mn-ea"/>
                <a:cs typeface="+mn-cs"/>
              </a:rPr>
              <a:t>На цій стадії наче нічого поганого не стається. Навіть навпаки на цій стадії робиться бізнес (часто саме завдяки алкогольним контактам), захищаються дисертації, навіть воюється з окупантом. Людина, як кажуть, "може пити, а може і не пити", "не втрачає контроль над випитим". А тому переконати людину жити тверезо на цій стадії майже неможливо. Тому ця стадія найважча і найнебезпечніша.</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b="0" i="0" u="none" strike="noStrike" kern="1200" baseline="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Щоб людина схаменулася потрібна або іскра Божа, або удар об життєве дно. А поки що цього не сталося – людина непохитна.</a:t>
            </a:r>
          </a:p>
        </p:txBody>
      </p:sp>
      <p:sp>
        <p:nvSpPr>
          <p:cNvPr id="4" name="Номер слайда 3"/>
          <p:cNvSpPr>
            <a:spLocks noGrp="1"/>
          </p:cNvSpPr>
          <p:nvPr>
            <p:ph type="sldNum" sz="quarter" idx="10"/>
          </p:nvPr>
        </p:nvSpPr>
        <p:spPr/>
        <p:txBody>
          <a:bodyPr/>
          <a:lstStyle/>
          <a:p>
            <a:fld id="{A148654D-EF93-42D5-8CAF-6F1A50D9EDFD}" type="slidenum">
              <a:rPr lang="ru-RU" smtClean="0"/>
              <a:t>33</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4 стадія – "Потреба". Це стадія фізичної потреби, коли з'являються запої.</a:t>
            </a: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dirty="0" smtClean="0"/>
              <a:t>Фізичний стан поліпшується лише через чергову</a:t>
            </a:r>
            <a:r>
              <a:rPr lang="uk-UA" sz="1200" baseline="0" dirty="0" smtClean="0"/>
              <a:t> дозу (не називається </a:t>
            </a:r>
            <a:r>
              <a:rPr lang="uk-UA" sz="1200" baseline="0" dirty="0" err="1" smtClean="0"/>
              <a:t>і"опохмєлка</a:t>
            </a:r>
            <a:r>
              <a:rPr lang="uk-UA" sz="1200" baseline="0" dirty="0" smtClean="0"/>
              <a:t>"), а потім знов стає погано і так по колу до моменту, коли рідня відправляє примусово на лікування, або людина сама розуміє: ще 100 грамів і смерть, - і тоді сама терпить алкогольні ломки, щоб вийти з запою.</a:t>
            </a:r>
            <a:endParaRPr lang="uk-UA" sz="1200" b="0" i="0" u="none" strike="noStrike" kern="1200" baseline="0" noProof="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34</a:t>
            </a:fld>
            <a:endParaRPr lang="ru-RU"/>
          </a:p>
        </p:txBody>
      </p:sp>
    </p:spTree>
    <p:extLst>
      <p:ext uri="{BB962C8B-B14F-4D97-AF65-F5344CB8AC3E}">
        <p14:creationId xmlns:p14="http://schemas.microsoft.com/office/powerpoint/2010/main" val="290147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У крайніх формах печінка вже нездатна переробляти алкоголь, тому переносимість сильно знижена. Про таких говорять, що їм достатньо наступити на пробку.</a:t>
            </a:r>
          </a:p>
          <a:p>
            <a:pPr marL="0" marR="0" indent="0" algn="just" defTabSz="914400" rtl="0" eaLnBrk="1" fontAlgn="auto" latinLnBrk="0" hangingPunct="1">
              <a:lnSpc>
                <a:spcPct val="100000"/>
              </a:lnSpc>
              <a:spcBef>
                <a:spcPts val="0"/>
              </a:spcBef>
              <a:spcAft>
                <a:spcPts val="0"/>
              </a:spcAft>
              <a:buClrTx/>
              <a:buSzTx/>
              <a:buFontTx/>
              <a:buNone/>
              <a:tabLst/>
              <a:defRPr/>
            </a:pPr>
            <a:r>
              <a:rPr lang="uk-UA" sz="1200" b="0" i="0" u="none" strike="noStrike" kern="1200" baseline="0" noProof="0" dirty="0" smtClean="0">
                <a:solidFill>
                  <a:schemeClr val="tx1"/>
                </a:solidFill>
                <a:latin typeface="+mn-lt"/>
                <a:ea typeface="+mn-ea"/>
                <a:cs typeface="+mn-cs"/>
              </a:rPr>
              <a:t>Деградація видна як із зовні, так і із нутрі. Тут багато можна не казати – всі знають, що бува.</a:t>
            </a:r>
          </a:p>
        </p:txBody>
      </p:sp>
      <p:sp>
        <p:nvSpPr>
          <p:cNvPr id="4" name="Номер слайда 3"/>
          <p:cNvSpPr>
            <a:spLocks noGrp="1"/>
          </p:cNvSpPr>
          <p:nvPr>
            <p:ph type="sldNum" sz="quarter" idx="10"/>
          </p:nvPr>
        </p:nvSpPr>
        <p:spPr/>
        <p:txBody>
          <a:bodyPr/>
          <a:lstStyle/>
          <a:p>
            <a:fld id="{A148654D-EF93-42D5-8CAF-6F1A50D9EDFD}" type="slidenum">
              <a:rPr lang="ru-RU" smtClean="0"/>
              <a:t>35</a:t>
            </a:fld>
            <a:endParaRPr lang="ru-RU"/>
          </a:p>
        </p:txBody>
      </p:sp>
    </p:spTree>
    <p:extLst>
      <p:ext uri="{BB962C8B-B14F-4D97-AF65-F5344CB8AC3E}">
        <p14:creationId xmlns:p14="http://schemas.microsoft.com/office/powerpoint/2010/main" val="447464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Даність є такою, що люди зазвичай</a:t>
            </a:r>
            <a:r>
              <a:rPr lang="uk-UA" baseline="0" dirty="0" smtClean="0"/>
              <a:t> суспільні традиції приймають без сумнівів. Алкогольні традиції в тому числі. </a:t>
            </a:r>
            <a:r>
              <a:rPr lang="uk-UA" dirty="0" smtClean="0"/>
              <a:t>Тож особлива відповідальність лежить на тих, хто рекламує алкоголь за гроші, або несвідомо – своїм прикладом, коли робить це публічно. Такі люди фактично програмують молодь на вживання алкоголю.</a:t>
            </a:r>
            <a:br>
              <a:rPr lang="uk-UA" dirty="0" smtClean="0"/>
            </a:br>
            <a:r>
              <a:rPr lang="uk-UA" dirty="0" smtClean="0"/>
              <a:t>Алкогольний</a:t>
            </a:r>
            <a:r>
              <a:rPr lang="uk-UA" baseline="0" dirty="0" smtClean="0"/>
              <a:t> п</a:t>
            </a:r>
            <a:r>
              <a:rPr lang="uk-UA" dirty="0" smtClean="0"/>
              <a:t>риклад успішних людей – особливе зло.</a:t>
            </a:r>
            <a:br>
              <a:rPr lang="uk-UA" dirty="0" smtClean="0"/>
            </a:br>
            <a:endParaRPr lang="uk-UA" dirty="0" smtClean="0"/>
          </a:p>
          <a:p>
            <a:r>
              <a:rPr lang="uk-UA" dirty="0" smtClean="0"/>
              <a:t>Якщо порівнювати між собою алкоголіка дядю</a:t>
            </a:r>
            <a:r>
              <a:rPr lang="uk-UA" baseline="0" dirty="0" smtClean="0"/>
              <a:t> Васю, що валяється гидкий під забором, і педагога Марію Іванівну, яка не буває ніколи п'яною, а лише на випускний раз на рік підніме келих шампанського і "чисто символічно" трохи його пригубить, то скажіть: на кого будуть рівнятися діти? Хто ефективніше сформує у дітей позитивне ставлення до алкоголю?</a:t>
            </a:r>
          </a:p>
          <a:p>
            <a:r>
              <a:rPr lang="uk-UA" baseline="0" dirty="0" smtClean="0"/>
              <a:t>У цьому сенсі дядя Вася дуже корисний, бо його приклад дозволяє дитині побачити причини і наслідки, а приклад Марії Іванівни навпаки – навчить пити, звісно спочатку "культурно та помірно".</a:t>
            </a:r>
          </a:p>
          <a:p>
            <a:endParaRPr lang="uk-UA" baseline="0" dirty="0" smtClean="0"/>
          </a:p>
          <a:p>
            <a:r>
              <a:rPr lang="uk-UA" baseline="0" dirty="0" smtClean="0"/>
              <a:t>От якби на наступний день Марія Іванівна йшла, хитаючись по шкільному коридору у розірваній спідниці, з синім оком, тоді вона була б для дітей безпечна. Діти могли б зрозуміти яка гидка Марія Іванівна і чому так сталося…</a:t>
            </a:r>
          </a:p>
          <a:p>
            <a:endParaRPr lang="uk-UA" baseline="0" dirty="0" smtClean="0"/>
          </a:p>
          <a:p>
            <a:r>
              <a:rPr lang="uk-UA" baseline="0" dirty="0" smtClean="0"/>
              <a:t>Тож ми доходимо до парадоксального, але цілком правильного висновку (наступний слайд)…</a:t>
            </a:r>
            <a:endParaRPr lang="uk-UA"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36</a:t>
            </a:fld>
            <a:endParaRPr lang="ru-RU"/>
          </a:p>
        </p:txBody>
      </p:sp>
    </p:spTree>
    <p:extLst>
      <p:ext uri="{BB962C8B-B14F-4D97-AF65-F5344CB8AC3E}">
        <p14:creationId xmlns:p14="http://schemas.microsoft.com/office/powerpoint/2010/main" val="4185373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Запишіть, або запам'ятайте: чим людина менше ВЖИВАЄ алкоголю, тим вона більш небезпечна для суспільства.</a:t>
            </a:r>
          </a:p>
          <a:p>
            <a:r>
              <a:rPr lang="uk-UA" dirty="0" smtClean="0"/>
              <a:t>(Ось чому слід правоохоронцям</a:t>
            </a:r>
            <a:r>
              <a:rPr lang="uk-UA" baseline="0" dirty="0" smtClean="0"/>
              <a:t> реагувати кожного разу</a:t>
            </a:r>
            <a:r>
              <a:rPr lang="uk-UA" dirty="0" smtClean="0"/>
              <a:t>,</a:t>
            </a:r>
            <a:r>
              <a:rPr lang="uk-UA" baseline="0" dirty="0" smtClean="0"/>
              <a:t> коли на вулиці вживають алкоголь – треба захищати молодь від </a:t>
            </a:r>
            <a:r>
              <a:rPr lang="uk-UA" baseline="0" dirty="0" err="1" smtClean="0"/>
              <a:t>алкотрадицій</a:t>
            </a:r>
            <a:r>
              <a:rPr lang="uk-UA" baseline="0" dirty="0" smtClean="0"/>
              <a:t>).</a:t>
            </a:r>
          </a:p>
          <a:p>
            <a:r>
              <a:rPr lang="uk-UA" baseline="0" dirty="0" smtClean="0"/>
              <a:t/>
            </a:r>
            <a:br>
              <a:rPr lang="uk-UA" baseline="0" dirty="0" smtClean="0"/>
            </a:br>
            <a:r>
              <a:rPr lang="uk-UA" baseline="0" dirty="0" smtClean="0"/>
              <a:t>Ось чому алкоголіки у останніх стадіях – це дуже корисні люди (наступний слайд), як це не дивно прозвучить.</a:t>
            </a:r>
            <a:endParaRPr lang="uk-UA"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37</a:t>
            </a:fld>
            <a:endParaRPr lang="ru-RU"/>
          </a:p>
        </p:txBody>
      </p:sp>
    </p:spTree>
    <p:extLst>
      <p:ext uri="{BB962C8B-B14F-4D97-AF65-F5344CB8AC3E}">
        <p14:creationId xmlns:p14="http://schemas.microsoft.com/office/powerpoint/2010/main" val="299145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noProof="0" dirty="0" smtClean="0"/>
              <a:t>У Спарті вільні громадяни не вживали алкоголь.</a:t>
            </a:r>
            <a:r>
              <a:rPr lang="uk-UA" baseline="0" noProof="0" dirty="0" smtClean="0"/>
              <a:t> </a:t>
            </a:r>
            <a:r>
              <a:rPr lang="uk-UA" noProof="0" dirty="0" smtClean="0"/>
              <a:t>Стосовно рабів ситуація була іншою. Бувало, що рабовласники спеціально напоювали, і навіть</a:t>
            </a:r>
            <a:r>
              <a:rPr lang="uk-UA" baseline="0" noProof="0" dirty="0" smtClean="0"/>
              <a:t> споювали рабів – проводили такі собі </a:t>
            </a:r>
            <a:r>
              <a:rPr lang="uk-UA" baseline="0" noProof="0" dirty="0" err="1" smtClean="0"/>
              <a:t>уроки</a:t>
            </a:r>
            <a:r>
              <a:rPr lang="uk-UA" baseline="0" noProof="0" dirty="0" smtClean="0"/>
              <a:t> тверезості для молоді.</a:t>
            </a:r>
          </a:p>
          <a:p>
            <a:endParaRPr lang="uk-UA" noProof="0" dirty="0" smtClean="0"/>
          </a:p>
          <a:p>
            <a:r>
              <a:rPr lang="uk-UA" noProof="0" dirty="0" smtClean="0"/>
              <a:t>Цікавим і дуже повчальним був спартанський ритуал посвяти молодих людей у ​​воїни. Молоді люди шикувалися разом із досвідченими воїнами в бойовий стрій. Посередині ставили рабів, яких перед цим напоїли вином, і змушували стрій виконувати різні військові вправи. Раби ламали стрій, промахувалися, злилися, лаялися, билися, а юнаки з презирством спостерігали, як ті поступово втрачають людську подобу. Потім,</a:t>
            </a:r>
            <a:r>
              <a:rPr lang="uk-UA" baseline="0" noProof="0" dirty="0" smtClean="0"/>
              <a:t> коли п'яні "дістануть" тверезих,</a:t>
            </a:r>
            <a:r>
              <a:rPr lang="uk-UA" noProof="0" dirty="0" smtClean="0"/>
              <a:t> у рабів починали плювали, кидати бруд, і як худобу штовхати ногами. Юнаки на все життя запам'ятовували сенс ритуалу.</a:t>
            </a:r>
            <a:endParaRPr lang="uk-UA" baseline="0" noProof="0" dirty="0" smtClean="0"/>
          </a:p>
          <a:p>
            <a:r>
              <a:rPr lang="uk-UA" noProof="0" dirty="0" smtClean="0"/>
              <a:t>Потім уже вони самі виконували</a:t>
            </a:r>
            <a:r>
              <a:rPr lang="uk-UA" baseline="0" noProof="0" dirty="0" smtClean="0"/>
              <a:t> вправи</a:t>
            </a:r>
            <a:r>
              <a:rPr lang="uk-UA" noProof="0" dirty="0" smtClean="0"/>
              <a:t>,</a:t>
            </a:r>
            <a:r>
              <a:rPr lang="uk-UA" baseline="0" noProof="0" dirty="0" smtClean="0"/>
              <a:t> будучи тверезими…</a:t>
            </a:r>
            <a:endParaRPr lang="uk-UA" noProof="0" dirty="0"/>
          </a:p>
        </p:txBody>
      </p:sp>
      <p:sp>
        <p:nvSpPr>
          <p:cNvPr id="4" name="Номер слайда 3"/>
          <p:cNvSpPr>
            <a:spLocks noGrp="1"/>
          </p:cNvSpPr>
          <p:nvPr>
            <p:ph type="sldNum" sz="quarter" idx="10"/>
          </p:nvPr>
        </p:nvSpPr>
        <p:spPr/>
        <p:txBody>
          <a:bodyPr/>
          <a:lstStyle/>
          <a:p>
            <a:fld id="{A148654D-EF93-42D5-8CAF-6F1A50D9EDFD}" type="slidenum">
              <a:rPr lang="ru-RU" smtClean="0"/>
              <a:t>38</a:t>
            </a:fld>
            <a:endParaRPr lang="ru-RU"/>
          </a:p>
        </p:txBody>
      </p:sp>
    </p:spTree>
    <p:extLst>
      <p:ext uri="{BB962C8B-B14F-4D97-AF65-F5344CB8AC3E}">
        <p14:creationId xmlns:p14="http://schemas.microsoft.com/office/powerpoint/2010/main" val="2162122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Давайте ще раз подивимося</a:t>
            </a:r>
            <a:r>
              <a:rPr lang="uk-UA" baseline="0" dirty="0" smtClean="0"/>
              <a:t> на ці п'ять стадій розвитку алкоголізму.</a:t>
            </a:r>
          </a:p>
          <a:p>
            <a:r>
              <a:rPr lang="uk-UA" baseline="0" dirty="0" smtClean="0"/>
              <a:t>Шановні слухачі можуть самостійно поставити собі діагноз на якій стадії вони знаходяться.</a:t>
            </a:r>
          </a:p>
          <a:p>
            <a:r>
              <a:rPr lang="uk-UA" baseline="0" dirty="0" smtClean="0"/>
              <a:t>Зазвичай у дорослих це третя стадія.</a:t>
            </a:r>
            <a:br>
              <a:rPr lang="uk-UA" baseline="0" dirty="0" smtClean="0"/>
            </a:br>
            <a:r>
              <a:rPr lang="uk-UA" baseline="0" dirty="0" smtClean="0"/>
              <a:t/>
            </a:r>
            <a:br>
              <a:rPr lang="uk-UA" baseline="0" dirty="0" smtClean="0"/>
            </a:br>
            <a:r>
              <a:rPr lang="uk-UA" baseline="0" dirty="0" smtClean="0"/>
              <a:t>А скажіть, щоб побороти алкогольну проблему із якою стадією залежності треба боротися? З першою. Треба людині узнати правду про алкоголь і усвідомити, що варварські алкогольні традиції не можуть нами керувати. Взагалі, щось машинально робити за більшістю для дорослих людей – це ганьба. Це іноді не легка задача, бо потребує чесного визнання, що думав і робив все життя неправильно.</a:t>
            </a:r>
          </a:p>
        </p:txBody>
      </p:sp>
      <p:sp>
        <p:nvSpPr>
          <p:cNvPr id="4" name="Номер слайда 3"/>
          <p:cNvSpPr>
            <a:spLocks noGrp="1"/>
          </p:cNvSpPr>
          <p:nvPr>
            <p:ph type="sldNum" sz="quarter" idx="10"/>
          </p:nvPr>
        </p:nvSpPr>
        <p:spPr/>
        <p:txBody>
          <a:bodyPr/>
          <a:lstStyle/>
          <a:p>
            <a:fld id="{A148654D-EF93-42D5-8CAF-6F1A50D9EDFD}" type="slidenum">
              <a:rPr lang="ru-RU" smtClean="0"/>
              <a:t>39</a:t>
            </a:fld>
            <a:endParaRPr lang="ru-RU"/>
          </a:p>
        </p:txBody>
      </p:sp>
    </p:spTree>
    <p:extLst>
      <p:ext uri="{BB962C8B-B14F-4D97-AF65-F5344CB8AC3E}">
        <p14:creationId xmlns:p14="http://schemas.microsoft.com/office/powerpoint/2010/main" val="395300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a:t>
            </a:r>
          </a:p>
          <a:p>
            <a:r>
              <a:rPr lang="uk-UA" dirty="0" smtClean="0"/>
              <a:t>Отже,</a:t>
            </a:r>
            <a:r>
              <a:rPr lang="uk-UA" baseline="0" dirty="0" smtClean="0"/>
              <a:t> алкоголь за визначенням є наркотиком.</a:t>
            </a:r>
          </a:p>
        </p:txBody>
      </p:sp>
      <p:sp>
        <p:nvSpPr>
          <p:cNvPr id="4" name="Номер слайда 3"/>
          <p:cNvSpPr>
            <a:spLocks noGrp="1"/>
          </p:cNvSpPr>
          <p:nvPr>
            <p:ph type="sldNum" sz="quarter" idx="10"/>
          </p:nvPr>
        </p:nvSpPr>
        <p:spPr/>
        <p:txBody>
          <a:bodyPr/>
          <a:lstStyle/>
          <a:p>
            <a:fld id="{A148654D-EF93-42D5-8CAF-6F1A50D9EDFD}" type="slidenum">
              <a:rPr lang="ru-RU" smtClean="0"/>
              <a:t>4</a:t>
            </a:fld>
            <a:endParaRPr lang="ru-RU" dirty="0"/>
          </a:p>
        </p:txBody>
      </p:sp>
    </p:spTree>
    <p:extLst>
      <p:ext uri="{BB962C8B-B14F-4D97-AF65-F5344CB8AC3E}">
        <p14:creationId xmlns:p14="http://schemas.microsoft.com/office/powerpoint/2010/main" val="2829404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0" dirty="0" smtClean="0"/>
              <a:t>(Пояснення лекторам.</a:t>
            </a:r>
          </a:p>
          <a:p>
            <a:r>
              <a:rPr lang="uk-UA" b="0" dirty="0" smtClean="0"/>
              <a:t>Тема</a:t>
            </a:r>
            <a:r>
              <a:rPr lang="uk-UA" b="0" baseline="0" dirty="0" smtClean="0"/>
              <a:t> призначена, щоб пояснити культурникам, що ні на якій стадії сп'яніння не буває отієї їхньої "культури" вживання "</a:t>
            </a:r>
            <a:r>
              <a:rPr lang="uk-UA" b="0" baseline="0" dirty="0" err="1" smtClean="0"/>
              <a:t>алкояда</a:t>
            </a:r>
            <a:r>
              <a:rPr lang="uk-UA" b="0" baseline="0" dirty="0" smtClean="0"/>
              <a:t>".)</a:t>
            </a:r>
          </a:p>
          <a:p>
            <a:endParaRPr lang="uk-UA" baseline="0" dirty="0" smtClean="0"/>
          </a:p>
          <a:p>
            <a:r>
              <a:rPr lang="uk-UA" dirty="0" smtClean="0"/>
              <a:t>Шановні добродії,</a:t>
            </a:r>
            <a:r>
              <a:rPr lang="uk-UA" baseline="0" dirty="0" smtClean="0"/>
              <a:t> зараз розглянемо ступені сп'яніння людини, їх ознаки, і спробуємо знайти таку степінь, при якій відбувається, оте саме "культурне і помірне" пиття алкоголю. І відтепер ми будемо знати, до яких ознак культура ще є, а після яких "культура пиття" зникає. Це ж важило, щоб знати свою міру, так?</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40</a:t>
            </a:fld>
            <a:endParaRPr lang="ru-RU"/>
          </a:p>
        </p:txBody>
      </p:sp>
    </p:spTree>
    <p:extLst>
      <p:ext uri="{BB962C8B-B14F-4D97-AF65-F5344CB8AC3E}">
        <p14:creationId xmlns:p14="http://schemas.microsoft.com/office/powerpoint/2010/main" val="1149055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Перша стадія</a:t>
            </a:r>
            <a:r>
              <a:rPr lang="uk-UA" sz="1200" b="0" kern="1200" baseline="0" dirty="0" smtClean="0">
                <a:solidFill>
                  <a:schemeClr val="tx1"/>
                </a:solidFill>
                <a:effectLst/>
                <a:latin typeface="+mn-lt"/>
                <a:ea typeface="+mn-ea"/>
                <a:cs typeface="+mn-cs"/>
              </a:rPr>
              <a:t> називається </a:t>
            </a:r>
            <a:r>
              <a:rPr lang="uk-UA" sz="1200" b="0" kern="1200" dirty="0" smtClean="0">
                <a:solidFill>
                  <a:schemeClr val="tx1"/>
                </a:solidFill>
                <a:effectLst/>
                <a:latin typeface="+mn-lt"/>
                <a:ea typeface="+mn-ea"/>
                <a:cs typeface="+mn-cs"/>
              </a:rPr>
              <a:t>"Дурашливість" </a:t>
            </a:r>
            <a:r>
              <a:rPr lang="uk-UA" sz="1200" kern="1200" dirty="0" smtClean="0">
                <a:solidFill>
                  <a:schemeClr val="tx1"/>
                </a:solidFill>
                <a:effectLst/>
                <a:latin typeface="+mn-lt"/>
                <a:ea typeface="+mn-ea"/>
                <a:cs typeface="+mn-cs"/>
              </a:rPr>
              <a:t>– це слабке сп’яніння, спричинене малою дозою етанолу,  яке характеризується збудженням, підвищенням рухливості, балакучості, зухвальства, галасливості, надмірної самовпевненості, розбещеності тощо.</a:t>
            </a:r>
          </a:p>
          <a:p>
            <a:pPr lvl="0"/>
            <a:endParaRPr lang="uk-UA"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Як ви</a:t>
            </a:r>
            <a:r>
              <a:rPr lang="uk-UA" sz="1200" kern="1200" baseline="0" dirty="0" smtClean="0">
                <a:solidFill>
                  <a:schemeClr val="tx1"/>
                </a:solidFill>
                <a:effectLst/>
                <a:latin typeface="+mn-lt"/>
                <a:ea typeface="+mn-ea"/>
                <a:cs typeface="+mn-cs"/>
              </a:rPr>
              <a:t> мабуть розумієте культури на цій стадії поки немає. Рушаємо далі, може та культура з'явиться на наступній стадії?</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41</a:t>
            </a:fld>
            <a:endParaRPr lang="ru-RU"/>
          </a:p>
        </p:txBody>
      </p:sp>
    </p:spTree>
    <p:extLst>
      <p:ext uri="{BB962C8B-B14F-4D97-AF65-F5344CB8AC3E}">
        <p14:creationId xmlns:p14="http://schemas.microsoft.com/office/powerpoint/2010/main" val="1900218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"Буйність", друга стадія </a:t>
            </a:r>
            <a:r>
              <a:rPr lang="uk-UA" sz="1200" kern="1200" dirty="0" smtClean="0">
                <a:solidFill>
                  <a:schemeClr val="tx1"/>
                </a:solidFill>
                <a:effectLst/>
                <a:latin typeface="+mn-lt"/>
                <a:ea typeface="+mn-ea"/>
                <a:cs typeface="+mn-cs"/>
              </a:rPr>
              <a:t>– сп’яніння, яке спричиняє найбільше патологічне збудження мозку, що підвищує роздратованість, схильність до скандалів та бійок, якщо п’яного хтось зачіпає, або й так</a:t>
            </a:r>
            <a:r>
              <a:rPr lang="uk-UA" sz="1200" kern="1200" baseline="0" dirty="0" smtClean="0">
                <a:solidFill>
                  <a:schemeClr val="tx1"/>
                </a:solidFill>
                <a:effectLst/>
                <a:latin typeface="+mn-lt"/>
                <a:ea typeface="+mn-ea"/>
                <a:cs typeface="+mn-cs"/>
              </a:rPr>
              <a:t> –</a:t>
            </a:r>
            <a:r>
              <a:rPr lang="uk-UA" sz="1200" kern="1200" dirty="0" smtClean="0">
                <a:solidFill>
                  <a:schemeClr val="tx1"/>
                </a:solidFill>
                <a:effectLst/>
                <a:latin typeface="+mn-lt"/>
                <a:ea typeface="+mn-ea"/>
                <a:cs typeface="+mn-cs"/>
              </a:rPr>
              <a:t> без причини.</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Це вже відбувається після більшої кількості випитого алкогольного зілля. На цій стадії виникає найбільше бійок, хуліганських вчинків, на які здатна кожна людина, незалежно від освіти, виховання чи соціального статусу. Варто тільки створити ситуацію. Велика кількість  людей, які скоїли злочини, перебуваючи на цій стадії отруєння мозку алкоголем, сидять в тюрмах, колоніях за злочин, якого вони не могли б вчинити, перебуваючи в тверезому стані.</a:t>
            </a:r>
          </a:p>
          <a:p>
            <a:endParaRPr lang="uk-UA"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Ви самі бачите, що</a:t>
            </a:r>
            <a:r>
              <a:rPr lang="uk-UA" sz="1200" kern="1200" baseline="0" dirty="0" smtClean="0">
                <a:solidFill>
                  <a:schemeClr val="tx1"/>
                </a:solidFill>
                <a:effectLst/>
                <a:latin typeface="+mn-lt"/>
                <a:ea typeface="+mn-ea"/>
                <a:cs typeface="+mn-cs"/>
              </a:rPr>
              <a:t> поки що ми тут культуру вживання алкоголю не знайшли. Можливо нам пощастить далі?</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42</a:t>
            </a:fld>
            <a:endParaRPr lang="ru-RU"/>
          </a:p>
        </p:txBody>
      </p:sp>
    </p:spTree>
    <p:extLst>
      <p:ext uri="{BB962C8B-B14F-4D97-AF65-F5344CB8AC3E}">
        <p14:creationId xmlns:p14="http://schemas.microsoft.com/office/powerpoint/2010/main" val="2797578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3-тя </a:t>
            </a:r>
            <a:r>
              <a:rPr lang="uk-UA" sz="1200" b="0" kern="1200" baseline="0" dirty="0" smtClean="0">
                <a:solidFill>
                  <a:schemeClr val="tx1"/>
                </a:solidFill>
                <a:effectLst/>
                <a:latin typeface="+mn-lt"/>
                <a:ea typeface="+mn-ea"/>
                <a:cs typeface="+mn-cs"/>
              </a:rPr>
              <a:t>стадія</a:t>
            </a:r>
            <a:r>
              <a:rPr lang="uk-UA" sz="1200" b="0" kern="1200" dirty="0" smtClean="0">
                <a:solidFill>
                  <a:schemeClr val="tx1"/>
                </a:solidFill>
                <a:effectLst/>
                <a:latin typeface="+mn-lt"/>
                <a:ea typeface="+mn-ea"/>
                <a:cs typeface="+mn-cs"/>
              </a:rPr>
              <a:t> "Параліч" </a:t>
            </a:r>
            <a:r>
              <a:rPr lang="uk-UA" sz="1200" kern="1200" dirty="0" smtClean="0">
                <a:solidFill>
                  <a:schemeClr val="tx1"/>
                </a:solidFill>
                <a:effectLst/>
                <a:latin typeface="+mn-lt"/>
                <a:ea typeface="+mn-ea"/>
                <a:cs typeface="+mn-cs"/>
              </a:rPr>
              <a:t>– ступінь сп’яніння, при якому збудження мозку змінюється його посиленим гальмуванням. Характерними ознаками є порушення координації рухів, мови, вестибулярного апарату. У важких випадках людина отруєна алкоголем не може самостійно рухатися.</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На третій стадії виникає тупа байдужість до всього, що відбувається навколо, часто трапляється  травматизм та інші можливі „п’яні” проблеми. Алкогольна "радість" давно залишилась позаду. Тут би додому дійти, ніде не заблукати, чи чого доброго не влізти в якусь халепу. Трохи краще начальнику в такому вигляді, його </a:t>
            </a:r>
            <a:r>
              <a:rPr lang="uk-UA" sz="1200" kern="1200" dirty="0" err="1" smtClean="0">
                <a:solidFill>
                  <a:schemeClr val="tx1"/>
                </a:solidFill>
                <a:effectLst/>
                <a:latin typeface="+mn-lt"/>
                <a:ea typeface="+mn-ea"/>
                <a:cs typeface="+mn-cs"/>
              </a:rPr>
              <a:t>відвезуть</a:t>
            </a:r>
            <a:r>
              <a:rPr lang="uk-UA" sz="1200" kern="1200" dirty="0" smtClean="0">
                <a:solidFill>
                  <a:schemeClr val="tx1"/>
                </a:solidFill>
                <a:effectLst/>
                <a:latin typeface="+mn-lt"/>
                <a:ea typeface="+mn-ea"/>
                <a:cs typeface="+mn-cs"/>
              </a:rPr>
              <a:t> додому і навіть вкладуть в ліжко.</a:t>
            </a:r>
            <a:br>
              <a:rPr lang="uk-UA" sz="1200" kern="1200" dirty="0" smtClean="0">
                <a:solidFill>
                  <a:schemeClr val="tx1"/>
                </a:solidFill>
                <a:effectLst/>
                <a:latin typeface="+mn-lt"/>
                <a:ea typeface="+mn-ea"/>
                <a:cs typeface="+mn-cs"/>
              </a:rPr>
            </a:br>
            <a:endParaRPr lang="uk-UA"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Та де ж тут наша культура вживання. Чим дальше</a:t>
            </a:r>
            <a:r>
              <a:rPr lang="uk-UA" sz="1200" kern="1200" baseline="0" dirty="0" smtClean="0">
                <a:solidFill>
                  <a:schemeClr val="tx1"/>
                </a:solidFill>
                <a:effectLst/>
                <a:latin typeface="+mn-lt"/>
                <a:ea typeface="+mn-ea"/>
                <a:cs typeface="+mn-cs"/>
              </a:rPr>
              <a:t> по стадіях, тим менше культури. А ну наступна…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43</a:t>
            </a:fld>
            <a:endParaRPr lang="ru-RU"/>
          </a:p>
        </p:txBody>
      </p:sp>
    </p:spTree>
    <p:extLst>
      <p:ext uri="{BB962C8B-B14F-4D97-AF65-F5344CB8AC3E}">
        <p14:creationId xmlns:p14="http://schemas.microsoft.com/office/powerpoint/2010/main" val="811168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4-та,</a:t>
            </a:r>
            <a:r>
              <a:rPr lang="uk-UA" sz="1200" b="0" kern="1200" baseline="0" dirty="0" smtClean="0">
                <a:solidFill>
                  <a:schemeClr val="tx1"/>
                </a:solidFill>
                <a:effectLst/>
                <a:latin typeface="+mn-lt"/>
                <a:ea typeface="+mn-ea"/>
                <a:cs typeface="+mn-cs"/>
              </a:rPr>
              <a:t> </a:t>
            </a:r>
            <a:r>
              <a:rPr lang="uk-UA" sz="1200" b="0" kern="1200" dirty="0" smtClean="0">
                <a:solidFill>
                  <a:schemeClr val="tx1"/>
                </a:solidFill>
                <a:effectLst/>
                <a:latin typeface="+mn-lt"/>
                <a:ea typeface="+mn-ea"/>
                <a:cs typeface="+mn-cs"/>
              </a:rPr>
              <a:t>"Божевілля" </a:t>
            </a:r>
            <a:r>
              <a:rPr lang="uk-UA" sz="1200" kern="1200" dirty="0" smtClean="0">
                <a:solidFill>
                  <a:schemeClr val="tx1"/>
                </a:solidFill>
                <a:effectLst/>
                <a:latin typeface="+mn-lt"/>
                <a:ea typeface="+mn-ea"/>
                <a:cs typeface="+mn-cs"/>
              </a:rPr>
              <a:t>– це отруєння мозку етанолом, при якому з’являються ознаки його функціонального розладу. Зникає тонка мозкова діяльність і п’яна людина не усвідомлює, що робить та говорить. Здатність думати порушена, а в деяких випадках повністю втрачена. Ознаки божевілля проявляються і на перших трьох стадіях, але яскраво виражені лише на четвертій.</a:t>
            </a:r>
          </a:p>
          <a:p>
            <a:pPr lvl="0"/>
            <a:endParaRPr lang="uk-UA"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Щось ніяк ми не можемо намацати ту культуру. Може наступна стадія буде</a:t>
            </a:r>
            <a:r>
              <a:rPr lang="uk-UA" sz="1200" kern="1200" baseline="0" dirty="0" smtClean="0">
                <a:solidFill>
                  <a:schemeClr val="tx1"/>
                </a:solidFill>
                <a:effectLst/>
                <a:latin typeface="+mn-lt"/>
                <a:ea typeface="+mn-ea"/>
                <a:cs typeface="+mn-cs"/>
              </a:rPr>
              <a:t> культурною?</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44</a:t>
            </a:fld>
            <a:endParaRPr lang="ru-RU"/>
          </a:p>
        </p:txBody>
      </p:sp>
    </p:spTree>
    <p:extLst>
      <p:ext uri="{BB962C8B-B14F-4D97-AF65-F5344CB8AC3E}">
        <p14:creationId xmlns:p14="http://schemas.microsoft.com/office/powerpoint/2010/main" val="377214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5-та (алкогольний сон) </a:t>
            </a:r>
            <a:r>
              <a:rPr lang="uk-UA" sz="1200" kern="1200" dirty="0" smtClean="0">
                <a:solidFill>
                  <a:schemeClr val="tx1"/>
                </a:solidFill>
                <a:effectLst/>
                <a:latin typeface="+mn-lt"/>
                <a:ea typeface="+mn-ea"/>
                <a:cs typeface="+mn-cs"/>
              </a:rPr>
              <a:t>– п’яний не повністю втрачає чутливості і захисних рефлексів. Тому його ще можливо розбудити і поставити на ноги, але рухатися він не буде.</a:t>
            </a:r>
          </a:p>
          <a:p>
            <a:pPr lvl="0"/>
            <a:r>
              <a:rPr lang="uk-UA" sz="1200" kern="1200" dirty="0" smtClean="0">
                <a:solidFill>
                  <a:schemeClr val="tx1"/>
                </a:solidFill>
                <a:effectLst/>
                <a:latin typeface="+mn-lt"/>
                <a:ea typeface="+mn-ea"/>
                <a:cs typeface="+mn-cs"/>
              </a:rPr>
              <a:t>Цю стадію гарно ілюструють п’яні тіла, що сплять під кущами після масових</a:t>
            </a:r>
            <a:r>
              <a:rPr lang="uk-UA" sz="1200" kern="1200" baseline="0" dirty="0" smtClean="0">
                <a:solidFill>
                  <a:schemeClr val="tx1"/>
                </a:solidFill>
                <a:effectLst/>
                <a:latin typeface="+mn-lt"/>
                <a:ea typeface="+mn-ea"/>
                <a:cs typeface="+mn-cs"/>
              </a:rPr>
              <a:t> </a:t>
            </a:r>
            <a:r>
              <a:rPr lang="uk-UA" sz="1200" kern="1200" dirty="0" smtClean="0">
                <a:solidFill>
                  <a:schemeClr val="tx1"/>
                </a:solidFill>
                <a:effectLst/>
                <a:latin typeface="+mn-lt"/>
                <a:ea typeface="+mn-ea"/>
                <a:cs typeface="+mn-cs"/>
              </a:rPr>
              <a:t>гульбищ,</a:t>
            </a:r>
            <a:r>
              <a:rPr lang="uk-UA" sz="1200" kern="1200" baseline="0" dirty="0" smtClean="0">
                <a:solidFill>
                  <a:schemeClr val="tx1"/>
                </a:solidFill>
                <a:effectLst/>
                <a:latin typeface="+mn-lt"/>
                <a:ea typeface="+mn-ea"/>
                <a:cs typeface="+mn-cs"/>
              </a:rPr>
              <a:t> і слухають, як росте трава.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45</a:t>
            </a:fld>
            <a:endParaRPr lang="ru-RU"/>
          </a:p>
        </p:txBody>
      </p:sp>
    </p:spTree>
    <p:extLst>
      <p:ext uri="{BB962C8B-B14F-4D97-AF65-F5344CB8AC3E}">
        <p14:creationId xmlns:p14="http://schemas.microsoft.com/office/powerpoint/2010/main" val="3417861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6-та стадія </a:t>
            </a:r>
            <a:r>
              <a:rPr lang="uk-UA" sz="1200" kern="1200" dirty="0" smtClean="0">
                <a:solidFill>
                  <a:schemeClr val="tx1"/>
                </a:solidFill>
                <a:effectLst/>
                <a:latin typeface="+mn-lt"/>
                <a:ea typeface="+mn-ea"/>
                <a:cs typeface="+mn-cs"/>
              </a:rPr>
              <a:t>– "Алкогольний наркоз". П’яний повністю втрачає чутливість та захисні рефлекси. Тому може потонути в калюжі, захлиснутися блювотою, згоріти у вогні.</a:t>
            </a:r>
          </a:p>
          <a:p>
            <a:pPr lvl="0"/>
            <a:r>
              <a:rPr lang="ru-RU" sz="1200" kern="1200" dirty="0" smtClean="0">
                <a:solidFill>
                  <a:schemeClr val="tx1"/>
                </a:solidFill>
                <a:effectLst/>
                <a:latin typeface="+mn-lt"/>
                <a:ea typeface="+mn-ea"/>
                <a:cs typeface="+mn-cs"/>
              </a:rPr>
              <a:t>Наш </a:t>
            </a:r>
            <a:r>
              <a:rPr lang="uk-UA" sz="1200" kern="1200" dirty="0" smtClean="0">
                <a:solidFill>
                  <a:schemeClr val="tx1"/>
                </a:solidFill>
                <a:effectLst/>
                <a:latin typeface="+mn-lt"/>
                <a:ea typeface="+mn-ea"/>
                <a:cs typeface="+mn-cs"/>
              </a:rPr>
              <a:t>вітчизняний хірург М. Пирогов вперше почав застосовувати алкоголь як наркоз при операціях, в тому числі на фронті. Але швидко з’ясувалося, що різниця між наркозною дозою алкоголю і смертельною настільки мала та індивідуальна, що частина пацієнтів помирали від отруєння. Тому від такого наркозу швидко відмовилися.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46</a:t>
            </a:fld>
            <a:endParaRPr lang="ru-RU"/>
          </a:p>
        </p:txBody>
      </p:sp>
    </p:spTree>
    <p:extLst>
      <p:ext uri="{BB962C8B-B14F-4D97-AF65-F5344CB8AC3E}">
        <p14:creationId xmlns:p14="http://schemas.microsoft.com/office/powerpoint/2010/main" val="3795289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b="0" kern="1200" dirty="0" smtClean="0">
                <a:solidFill>
                  <a:schemeClr val="tx1"/>
                </a:solidFill>
                <a:effectLst/>
                <a:latin typeface="+mn-lt"/>
                <a:ea typeface="+mn-ea"/>
                <a:cs typeface="+mn-cs"/>
              </a:rPr>
              <a:t>Сьома</a:t>
            </a:r>
            <a:r>
              <a:rPr lang="uk-UA" sz="1200" b="0" kern="1200" baseline="0" dirty="0" smtClean="0">
                <a:solidFill>
                  <a:schemeClr val="tx1"/>
                </a:solidFill>
                <a:effectLst/>
                <a:latin typeface="+mn-lt"/>
                <a:ea typeface="+mn-ea"/>
                <a:cs typeface="+mn-cs"/>
              </a:rPr>
              <a:t> степінь сп'яніння – безглузда алкогольна смерть.</a:t>
            </a:r>
            <a:endParaRPr lang="uk-UA" sz="1200" b="0" kern="1200" dirty="0" smtClean="0">
              <a:solidFill>
                <a:schemeClr val="tx1"/>
              </a:solidFill>
              <a:effectLst/>
              <a:latin typeface="+mn-lt"/>
              <a:ea typeface="+mn-ea"/>
              <a:cs typeface="+mn-cs"/>
            </a:endParaRPr>
          </a:p>
          <a:p>
            <a:pPr lvl="0"/>
            <a:endParaRPr lang="uk-UA" sz="1200" b="0" kern="1200" dirty="0" smtClean="0">
              <a:solidFill>
                <a:schemeClr val="tx1"/>
              </a:solidFill>
              <a:effectLst/>
              <a:latin typeface="+mn-lt"/>
              <a:ea typeface="+mn-ea"/>
              <a:cs typeface="+mn-cs"/>
            </a:endParaRPr>
          </a:p>
          <a:p>
            <a:pPr lvl="0"/>
            <a:r>
              <a:rPr lang="uk-UA" sz="1200" b="0" kern="1200" dirty="0" smtClean="0">
                <a:solidFill>
                  <a:schemeClr val="tx1"/>
                </a:solidFill>
                <a:effectLst/>
                <a:latin typeface="+mn-lt"/>
                <a:ea typeface="+mn-ea"/>
                <a:cs typeface="+mn-cs"/>
              </a:rPr>
              <a:t>Давайте ще раз поглянемо на стадії сп'яніння та поміркуємо, на якій стадії є культура?</a:t>
            </a:r>
          </a:p>
          <a:p>
            <a:pPr lvl="0"/>
            <a:endParaRPr lang="uk-UA" sz="1200" b="0" kern="1200" dirty="0" smtClean="0">
              <a:solidFill>
                <a:schemeClr val="tx1"/>
              </a:solidFill>
              <a:effectLst/>
              <a:latin typeface="+mn-lt"/>
              <a:ea typeface="+mn-ea"/>
              <a:cs typeface="+mn-cs"/>
            </a:endParaRPr>
          </a:p>
          <a:p>
            <a:pPr lvl="0"/>
            <a:r>
              <a:rPr lang="uk-UA" sz="1200" b="0" kern="1200" dirty="0" smtClean="0">
                <a:solidFill>
                  <a:schemeClr val="tx1"/>
                </a:solidFill>
                <a:effectLst/>
                <a:latin typeface="+mn-lt"/>
                <a:ea typeface="+mn-ea"/>
                <a:cs typeface="+mn-cs"/>
              </a:rPr>
              <a:t>Будьте</a:t>
            </a:r>
            <a:r>
              <a:rPr lang="uk-UA" sz="1200" b="0" kern="1200" baseline="0" dirty="0" smtClean="0">
                <a:solidFill>
                  <a:schemeClr val="tx1"/>
                </a:solidFill>
                <a:effectLst/>
                <a:latin typeface="+mn-lt"/>
                <a:ea typeface="+mn-ea"/>
                <a:cs typeface="+mn-cs"/>
              </a:rPr>
              <a:t> здорові.</a:t>
            </a:r>
            <a:endParaRPr lang="ru-RU" sz="1200" b="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47</a:t>
            </a:fld>
            <a:endParaRPr lang="ru-RU"/>
          </a:p>
        </p:txBody>
      </p:sp>
    </p:spTree>
    <p:extLst>
      <p:ext uri="{BB962C8B-B14F-4D97-AF65-F5344CB8AC3E}">
        <p14:creationId xmlns:p14="http://schemas.microsoft.com/office/powerpoint/2010/main" val="3642819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Доброго дня, шановні добродії.</a:t>
            </a:r>
          </a:p>
          <a:p>
            <a:r>
              <a:rPr lang="uk-UA" dirty="0" smtClean="0"/>
              <a:t>Розпочинаємо</a:t>
            </a:r>
            <a:r>
              <a:rPr lang="uk-UA" baseline="0" dirty="0" smtClean="0"/>
              <a:t> тему «Вино в Біблії».</a:t>
            </a:r>
          </a:p>
          <a:p>
            <a:endParaRPr lang="uk-UA" baseline="0" dirty="0" smtClean="0"/>
          </a:p>
          <a:p>
            <a:r>
              <a:rPr lang="uk-UA" baseline="0" dirty="0" smtClean="0"/>
              <a:t>Ми торкнемся цієї теми, тому що християнська церква несе особливу відповідальність за розповсюдження алкогольних традицій, коли вчить, що Христос і Його апостоли пили алкогольне вино. Якщо це так, тоді можна пити і їх учням – християнам.</a:t>
            </a:r>
          </a:p>
          <a:p>
            <a:r>
              <a:rPr lang="uk-UA" baseline="0" dirty="0" smtClean="0"/>
              <a:t>Але є підстави говорити, що Ісус був навпаки тверезою людиною, а Біблія проповідує тверезість. Тож сьогодні поговоримо про це.</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7CC52-C5CC-4341-9C9C-7B64A771B2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161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Ви мабуть чули, як ходять у народі</a:t>
            </a:r>
            <a:r>
              <a:rPr lang="uk-UA" baseline="0" dirty="0" smtClean="0"/>
              <a:t> отакі слова "</a:t>
            </a:r>
            <a:r>
              <a:rPr lang="uk-UA" baseline="0" dirty="0" err="1" smtClean="0"/>
              <a:t>Пєй</a:t>
            </a:r>
            <a:r>
              <a:rPr lang="uk-UA" baseline="0" dirty="0" smtClean="0"/>
              <a:t>, но </a:t>
            </a:r>
            <a:r>
              <a:rPr lang="uk-UA" baseline="0" dirty="0" err="1" smtClean="0"/>
              <a:t>нє</a:t>
            </a:r>
            <a:r>
              <a:rPr lang="uk-UA" baseline="0" dirty="0" smtClean="0"/>
              <a:t> </a:t>
            </a:r>
            <a:r>
              <a:rPr lang="uk-UA" baseline="0" dirty="0" err="1" smtClean="0"/>
              <a:t>упівайся</a:t>
            </a:r>
            <a:r>
              <a:rPr lang="uk-UA" baseline="0" dirty="0" smtClean="0"/>
              <a:t>", що начебто вони написані в Біблії, але це не так. Такого тексту там немає. Але є схожий текст.</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49</a:t>
            </a:fld>
            <a:endParaRPr lang="ru-RU"/>
          </a:p>
        </p:txBody>
      </p:sp>
    </p:spTree>
    <p:extLst>
      <p:ext uri="{BB962C8B-B14F-4D97-AF65-F5344CB8AC3E}">
        <p14:creationId xmlns:p14="http://schemas.microsoft.com/office/powerpoint/2010/main" val="381164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noProof="0" dirty="0" smtClean="0">
                <a:solidFill>
                  <a:schemeClr val="tx1"/>
                </a:solidFill>
                <a:latin typeface="+mn-lt"/>
                <a:ea typeface="+mn-ea"/>
                <a:cs typeface="+mn-cs"/>
              </a:rPr>
              <a:t>Український стандарт говорить про те саме, хоча і в більш м’якій формі</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Алкоголь тут не називається наркотиком, тому що тоді довелося б вносити його до списку наркотичних речовин, а це б призвело автоматично до обмеження обігу. На це наші «культурно</a:t>
            </a:r>
            <a:r>
              <a:rPr lang="uk-UA" sz="1200" kern="1200" baseline="0" noProof="0" dirty="0" smtClean="0">
                <a:solidFill>
                  <a:schemeClr val="tx1"/>
                </a:solidFill>
                <a:latin typeface="+mn-lt"/>
                <a:ea typeface="+mn-ea"/>
                <a:cs typeface="+mn-cs"/>
              </a:rPr>
              <a:t> питущі» </a:t>
            </a:r>
            <a:r>
              <a:rPr lang="uk-UA" sz="1200" kern="1200" noProof="0" dirty="0" smtClean="0">
                <a:solidFill>
                  <a:schemeClr val="tx1"/>
                </a:solidFill>
                <a:latin typeface="+mn-lt"/>
                <a:ea typeface="+mn-ea"/>
                <a:cs typeface="+mn-cs"/>
              </a:rPr>
              <a:t>законодавці звісно піти не можуть.</a:t>
            </a: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noProof="0" dirty="0" smtClean="0">
                <a:solidFill>
                  <a:schemeClr val="tx1"/>
                </a:solidFill>
                <a:latin typeface="+mn-lt"/>
                <a:ea typeface="+mn-ea"/>
                <a:cs typeface="+mn-cs"/>
              </a:rPr>
              <a:t>Але ми повинні чітко сказати,</a:t>
            </a:r>
            <a:r>
              <a:rPr lang="uk-UA" sz="1200" kern="1200" baseline="0" noProof="0" dirty="0" smtClean="0">
                <a:solidFill>
                  <a:schemeClr val="tx1"/>
                </a:solidFill>
                <a:latin typeface="+mn-lt"/>
                <a:ea typeface="+mn-ea"/>
                <a:cs typeface="+mn-cs"/>
              </a:rPr>
              <a:t> що ті, хто призвичаївся до склянки і кому без неї стає погано – це вже алкогольні наркомани. А ті, хто наче поки що контролює дозу – ті є алкогольними наркоманами, що тільки формуються. Не даремно цими людьми займаються саме наркологи…</a:t>
            </a:r>
            <a:endParaRPr lang="uk-UA" sz="1200" kern="1200" noProof="0" dirty="0" smtClean="0">
              <a:solidFill>
                <a:schemeClr val="tx1"/>
              </a:solidFill>
              <a:latin typeface="+mn-lt"/>
              <a:ea typeface="+mn-ea"/>
              <a:cs typeface="+mn-cs"/>
            </a:endParaRP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Алкоголь не</a:t>
            </a:r>
            <a:r>
              <a:rPr lang="uk-UA" sz="1200" kern="1200" baseline="0" noProof="0" dirty="0" smtClean="0">
                <a:solidFill>
                  <a:schemeClr val="tx1"/>
                </a:solidFill>
                <a:latin typeface="+mn-lt"/>
                <a:ea typeface="+mn-ea"/>
                <a:cs typeface="+mn-cs"/>
              </a:rPr>
              <a:t> тільки є наркотиком, але також і отрутою. Ось зараз ми побачимо, що відбувається в крові того, хто вип’є…</a:t>
            </a:r>
            <a:endParaRPr lang="uk-UA" sz="1200" kern="1200" noProof="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148654D-EF93-42D5-8CAF-6F1A50D9EDFD}" type="slidenum">
              <a:rPr lang="ru-RU" smtClean="0"/>
              <a:t>5</a:t>
            </a:fld>
            <a:endParaRPr lang="ru-RU" dirty="0"/>
          </a:p>
        </p:txBody>
      </p:sp>
    </p:spTree>
    <p:extLst>
      <p:ext uri="{BB962C8B-B14F-4D97-AF65-F5344CB8AC3E}">
        <p14:creationId xmlns:p14="http://schemas.microsoft.com/office/powerpoint/2010/main" val="1495061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a:t>
            </a:r>
            <a:br>
              <a:rPr lang="uk-UA" dirty="0" smtClean="0"/>
            </a:br>
            <a:r>
              <a:rPr lang="uk-UA" dirty="0" smtClean="0"/>
              <a:t>Тут</a:t>
            </a:r>
            <a:r>
              <a:rPr lang="uk-UA" baseline="0" dirty="0" smtClean="0"/>
              <a:t> написано що у вині – розпуста.</a:t>
            </a:r>
          </a:p>
          <a:p>
            <a:r>
              <a:rPr lang="uk-UA" baseline="0" dirty="0" smtClean="0"/>
              <a:t>Зверніть увагу, як подає російський переклад: "розпуста буває". Тобто іноді буває, а бува, що й не буває.</a:t>
            </a:r>
          </a:p>
          <a:p>
            <a:r>
              <a:rPr lang="uk-UA" baseline="0" dirty="0" smtClean="0"/>
              <a:t>Проте український переклад правильніше передає думку оригінального грецького тексту Нового Завіту (який можна бачити на картинці): розпуста у вині на думку Павла однозначно Є. Без варіантів</a:t>
            </a:r>
          </a:p>
          <a:p>
            <a:r>
              <a:rPr lang="uk-UA" baseline="0" dirty="0" smtClean="0"/>
              <a:t> </a:t>
            </a:r>
          </a:p>
          <a:p>
            <a:r>
              <a:rPr lang="uk-UA" dirty="0" smtClean="0"/>
              <a:t>Чи</a:t>
            </a:r>
            <a:r>
              <a:rPr lang="uk-UA" baseline="0" dirty="0" smtClean="0"/>
              <a:t> написано тут щось про міру пиття, коли до певної дози розпусти нема, а після – вже є?</a:t>
            </a:r>
          </a:p>
          <a:p>
            <a:r>
              <a:rPr lang="uk-UA" baseline="0" dirty="0" smtClean="0"/>
              <a:t>Ні, про дозу нічого немає. А тільки люди можуть собі уявляти такий зміст.</a:t>
            </a:r>
          </a:p>
          <a:p>
            <a:endParaRPr lang="uk-UA" baseline="0" dirty="0" smtClean="0"/>
          </a:p>
          <a:p>
            <a:r>
              <a:rPr lang="uk-UA" baseline="0" dirty="0" smtClean="0"/>
              <a:t>Проте текст категоричний: у вині – розпуста. Бажаєте розпусти будь-якого роду – в думках, словах, діях – пийте. Але Бог попереджає про наслідки.</a:t>
            </a:r>
          </a:p>
          <a:p>
            <a:endParaRPr lang="uk-UA" baseline="0" dirty="0" smtClean="0"/>
          </a:p>
          <a:p>
            <a:r>
              <a:rPr lang="uk-UA" baseline="0" dirty="0" smtClean="0"/>
              <a:t>Скоріш за все для Павла будь-яке вживання є «</a:t>
            </a:r>
            <a:r>
              <a:rPr lang="uk-UA" baseline="0" dirty="0" err="1" smtClean="0"/>
              <a:t>впиванням</a:t>
            </a:r>
            <a:r>
              <a:rPr lang="uk-UA" baseline="0" dirty="0" smtClean="0"/>
              <a:t>», і тому він говорить так категорично без варіантів.</a:t>
            </a:r>
          </a:p>
          <a:p>
            <a:endParaRPr lang="uk-UA" baseline="0" dirty="0" smtClean="0"/>
          </a:p>
          <a:p>
            <a:r>
              <a:rPr lang="uk-UA" baseline="0" dirty="0" smtClean="0"/>
              <a:t>Підстрочний переклад на картинці нажаль виконаний російською, вибачте. Українського поки що не знайшов.</a:t>
            </a:r>
            <a:endParaRPr lang="uk-UA"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7CC52-C5CC-4341-9C9C-7B64A771B2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135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a:t>
            </a:r>
            <a:r>
              <a:rPr lang="uk-UA" baseline="0" dirty="0" smtClean="0"/>
              <a:t> слайд.)</a:t>
            </a:r>
          </a:p>
          <a:p>
            <a:endParaRPr lang="uk-UA" baseline="0" dirty="0" smtClean="0"/>
          </a:p>
          <a:p>
            <a:r>
              <a:rPr lang="uk-UA" baseline="0" dirty="0" smtClean="0"/>
              <a:t>А тому для вірних між забороною, та попередженням про зло немає різниці. Вони не зроблять те, що засуджує Бог.</a:t>
            </a:r>
          </a:p>
          <a:p>
            <a:r>
              <a:rPr lang="uk-UA" baseline="0" dirty="0" smtClean="0"/>
              <a:t/>
            </a:r>
            <a:br>
              <a:rPr lang="uk-UA" baseline="0" dirty="0" smtClean="0"/>
            </a:br>
            <a:r>
              <a:rPr lang="uk-UA" baseline="0" dirty="0" smtClean="0"/>
              <a:t>Для інших людей божественні попередження не мають ніякої цінності – нехай собі п'ють. Кожен обирає свою дорогу.</a:t>
            </a:r>
          </a:p>
        </p:txBody>
      </p:sp>
      <p:sp>
        <p:nvSpPr>
          <p:cNvPr id="4" name="Номер слайда 3"/>
          <p:cNvSpPr>
            <a:spLocks noGrp="1"/>
          </p:cNvSpPr>
          <p:nvPr>
            <p:ph type="sldNum" sz="quarter" idx="10"/>
          </p:nvPr>
        </p:nvSpPr>
        <p:spPr/>
        <p:txBody>
          <a:bodyPr/>
          <a:lstStyle/>
          <a:p>
            <a:fld id="{A148654D-EF93-42D5-8CAF-6F1A50D9EDFD}" type="slidenum">
              <a:rPr lang="ru-RU" smtClean="0"/>
              <a:t>51</a:t>
            </a:fld>
            <a:endParaRPr lang="ru-RU"/>
          </a:p>
        </p:txBody>
      </p:sp>
    </p:spTree>
    <p:extLst>
      <p:ext uri="{BB962C8B-B14F-4D97-AF65-F5344CB8AC3E}">
        <p14:creationId xmlns:p14="http://schemas.microsoft.com/office/powerpoint/2010/main" val="2859340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Ось приклад засудження вживання алкогольного вина. (Читати.)</a:t>
            </a:r>
            <a:br>
              <a:rPr lang="uk-UA" dirty="0" smtClean="0"/>
            </a:br>
            <a:r>
              <a:rPr lang="uk-UA" dirty="0" smtClean="0"/>
              <a:t>У цьому</a:t>
            </a:r>
            <a:r>
              <a:rPr lang="uk-UA" baseline="0" dirty="0" smtClean="0"/>
              <a:t> тексті Біблія звертається до людини, яка тільки робить свій вибір "пити, чи не пити". Вино ще не "вкусило" його, і він розмірковує.</a:t>
            </a:r>
          </a:p>
          <a:p>
            <a:endParaRPr lang="uk-UA" baseline="0" dirty="0" smtClean="0"/>
          </a:p>
          <a:p>
            <a:r>
              <a:rPr lang="uk-UA" baseline="0" dirty="0" smtClean="0"/>
              <a:t>Чи може тут говориться, що пити треба, головне щоб не дивитися?))) Чи говориться, що треба знати міру, бо в іншому випадку воно "вкусить"?</a:t>
            </a:r>
          </a:p>
          <a:p>
            <a:r>
              <a:rPr lang="uk-UA" baseline="0" dirty="0" smtClean="0"/>
              <a:t>Текст категоричний: не пий, якщо не хочеш бути ужалений.</a:t>
            </a:r>
          </a:p>
          <a:p>
            <a:endParaRPr lang="uk-UA" baseline="0" dirty="0" smtClean="0"/>
          </a:p>
          <a:p>
            <a:r>
              <a:rPr lang="uk-UA" baseline="0" dirty="0" smtClean="0"/>
              <a:t>Оце і є біблійні попередження про наслідки.</a:t>
            </a:r>
            <a:endParaRPr lang="uk-UA"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7CC52-C5CC-4341-9C9C-7B64A771B2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77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Даний текст засуджує вино як таке (читаємо), а не</a:t>
            </a:r>
            <a:r>
              <a:rPr lang="uk-UA" baseline="0" dirty="0" smtClean="0"/>
              <a:t> йдеться про якусь міру</a:t>
            </a:r>
            <a:r>
              <a:rPr lang="uk-UA" dirty="0" smtClean="0"/>
              <a:t>, чи "невміння</a:t>
            </a:r>
            <a:r>
              <a:rPr lang="uk-UA" baseline="0" dirty="0" smtClean="0"/>
              <a:t> пити". А каже, що </a:t>
            </a:r>
            <a:r>
              <a:rPr lang="uk-UA" baseline="0" dirty="0" err="1" smtClean="0"/>
              <a:t>самЕ</a:t>
            </a:r>
            <a:r>
              <a:rPr lang="uk-UA" baseline="0" dirty="0" smtClean="0"/>
              <a:t> вино глумливе, а не стає глумливим, якщо випити зайвого.</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7CC52-C5CC-4341-9C9C-7B64A771B2C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845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a:t>
            </a:r>
            <a:r>
              <a:rPr lang="uk-UA" baseline="0" dirty="0" smtClean="0"/>
              <a:t> слайд</a:t>
            </a:r>
            <a:endParaRPr lang="uk-UA" dirty="0" smtClean="0"/>
          </a:p>
          <a:p>
            <a:endParaRPr lang="uk-UA" dirty="0" smtClean="0"/>
          </a:p>
          <a:p>
            <a:r>
              <a:rPr lang="uk-UA" dirty="0" smtClean="0"/>
              <a:t>… а тому про що йде мова треба дивитися по контексту. Ось декілька випадків, коли слово "вино" – єврейське</a:t>
            </a:r>
            <a:r>
              <a:rPr lang="uk-UA" baseline="0" dirty="0" smtClean="0"/>
              <a:t> "</a:t>
            </a:r>
            <a:r>
              <a:rPr lang="uk-UA" baseline="0" dirty="0" err="1" smtClean="0"/>
              <a:t>яйн</a:t>
            </a:r>
            <a:r>
              <a:rPr lang="uk-UA" baseline="0" dirty="0" smtClean="0"/>
              <a:t>", або грецьке "</a:t>
            </a:r>
            <a:r>
              <a:rPr lang="uk-UA" baseline="0" dirty="0" err="1" smtClean="0"/>
              <a:t>ойнос</a:t>
            </a:r>
            <a:r>
              <a:rPr lang="uk-UA" baseline="0" dirty="0" smtClean="0"/>
              <a:t>" (в </a:t>
            </a:r>
            <a:r>
              <a:rPr lang="uk-UA" baseline="0" dirty="0" err="1" smtClean="0"/>
              <a:t>Септуагінті</a:t>
            </a:r>
            <a:r>
              <a:rPr lang="uk-UA" baseline="0" dirty="0" smtClean="0"/>
              <a:t>) – означає виноградний сік.</a:t>
            </a:r>
          </a:p>
          <a:p>
            <a:endParaRPr lang="uk-UA" baseline="0" dirty="0" smtClean="0"/>
          </a:p>
          <a:p>
            <a:r>
              <a:rPr lang="uk-UA" baseline="0" dirty="0" smtClean="0"/>
              <a:t>Доречи, це одне й те саме слово з одним коренем: </a:t>
            </a:r>
            <a:r>
              <a:rPr lang="uk-UA" baseline="0" dirty="0" err="1" smtClean="0"/>
              <a:t>яйн</a:t>
            </a:r>
            <a:r>
              <a:rPr lang="uk-UA" baseline="0" dirty="0" smtClean="0"/>
              <a:t>-</a:t>
            </a:r>
            <a:r>
              <a:rPr lang="uk-UA" baseline="0" dirty="0" err="1" smtClean="0"/>
              <a:t>ойн</a:t>
            </a:r>
            <a:r>
              <a:rPr lang="uk-UA" baseline="0" dirty="0" smtClean="0"/>
              <a:t>-вин.</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54</a:t>
            </a:fld>
            <a:endParaRPr lang="ru-RU"/>
          </a:p>
        </p:txBody>
      </p:sp>
    </p:spTree>
    <p:extLst>
      <p:ext uri="{BB962C8B-B14F-4D97-AF65-F5344CB8AC3E}">
        <p14:creationId xmlns:p14="http://schemas.microsoft.com/office/powerpoint/2010/main" val="2815906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Ось приклад вина у значенні "виноградний</a:t>
            </a:r>
            <a:r>
              <a:rPr lang="uk-UA" baseline="0" dirty="0" smtClean="0"/>
              <a:t> сік</a:t>
            </a:r>
            <a:r>
              <a:rPr lang="uk-UA" dirty="0" smtClean="0"/>
              <a:t>". (Читати</a:t>
            </a:r>
            <a:r>
              <a:rPr lang="uk-UA" baseline="0" dirty="0" smtClean="0"/>
              <a:t> текст)</a:t>
            </a:r>
            <a:endParaRPr lang="uk-UA" dirty="0" smtClean="0"/>
          </a:p>
          <a:p>
            <a:endParaRPr lang="uk-UA" dirty="0" smtClean="0"/>
          </a:p>
          <a:p>
            <a:r>
              <a:rPr lang="uk-UA" dirty="0" smtClean="0"/>
              <a:t>Ці діти авжеж не алкоголіки, коли бажають вони вина. Мова йде про сік, або неперебродивше вино.</a:t>
            </a:r>
          </a:p>
          <a:p>
            <a:endParaRPr lang="uk-UA" dirty="0" smtClean="0"/>
          </a:p>
          <a:p>
            <a:r>
              <a:rPr lang="uk-UA" dirty="0" smtClean="0"/>
              <a:t>Слово</a:t>
            </a:r>
            <a:r>
              <a:rPr lang="uk-UA" baseline="0" dirty="0" smtClean="0"/>
              <a:t> "в</a:t>
            </a:r>
            <a:r>
              <a:rPr lang="uk-UA" dirty="0" smtClean="0"/>
              <a:t>иноград",</a:t>
            </a:r>
            <a:r>
              <a:rPr lang="uk-UA" baseline="0" dirty="0" smtClean="0"/>
              <a:t> доречи, походить від виразу "винні градини"… Тобто в нашій мові сік – це теж вино, але звісно </a:t>
            </a:r>
            <a:r>
              <a:rPr lang="uk-UA" baseline="0" dirty="0" err="1" smtClean="0"/>
              <a:t>неброжоне</a:t>
            </a:r>
            <a:r>
              <a:rPr lang="uk-UA" baseline="0" dirty="0" smtClean="0"/>
              <a:t>.</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55</a:t>
            </a:fld>
            <a:endParaRPr lang="ru-RU"/>
          </a:p>
        </p:txBody>
      </p:sp>
    </p:spTree>
    <p:extLst>
      <p:ext uri="{BB962C8B-B14F-4D97-AF65-F5344CB8AC3E}">
        <p14:creationId xmlns:p14="http://schemas.microsoft.com/office/powerpoint/2010/main" val="3557584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Ще приклад вина-соку. Іс 16:10 (читати на картинці з права на ліво – це ж єврейська!)</a:t>
            </a:r>
          </a:p>
          <a:p>
            <a:endParaRPr lang="uk-UA" dirty="0" smtClean="0"/>
          </a:p>
          <a:p>
            <a:r>
              <a:rPr lang="uk-UA" smtClean="0"/>
              <a:t>Ми розуміємо</a:t>
            </a:r>
            <a:r>
              <a:rPr lang="uk-UA" dirty="0" smtClean="0"/>
              <a:t>, що в давильнях вичавлюється</a:t>
            </a:r>
            <a:r>
              <a:rPr lang="uk-UA" baseline="0" dirty="0" smtClean="0"/>
              <a:t> сік.</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56</a:t>
            </a:fld>
            <a:endParaRPr lang="ru-RU"/>
          </a:p>
        </p:txBody>
      </p:sp>
    </p:spTree>
    <p:extLst>
      <p:ext uri="{BB962C8B-B14F-4D97-AF65-F5344CB8AC3E}">
        <p14:creationId xmlns:p14="http://schemas.microsoft.com/office/powerpoint/2010/main" val="689786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Тут знов у чавильнях вино</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57</a:t>
            </a:fld>
            <a:endParaRPr lang="ru-RU"/>
          </a:p>
        </p:txBody>
      </p:sp>
    </p:spTree>
    <p:extLst>
      <p:ext uri="{BB962C8B-B14F-4D97-AF65-F5344CB8AC3E}">
        <p14:creationId xmlns:p14="http://schemas.microsoft.com/office/powerpoint/2010/main" val="1158183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Тут</a:t>
            </a:r>
            <a:r>
              <a:rPr lang="uk-UA" baseline="0" dirty="0" smtClean="0"/>
              <a:t> вино збирають, і складають у посудини для зберігання.</a:t>
            </a:r>
          </a:p>
          <a:p>
            <a:endParaRPr lang="uk-UA" baseline="0" dirty="0" smtClean="0"/>
          </a:p>
          <a:p>
            <a:r>
              <a:rPr lang="uk-UA" baseline="0" dirty="0" smtClean="0"/>
              <a:t>Древні євреї зберігали вино-сік, випаровуючи воду, і таким чином отримували концентрат, який потім розбавляли водою. Щоправда воно було вже не таке смачне. Вітаміну С там вже майже не було від виварювання.</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58</a:t>
            </a:fld>
            <a:endParaRPr lang="ru-RU"/>
          </a:p>
        </p:txBody>
      </p:sp>
    </p:spTree>
    <p:extLst>
      <p:ext uri="{BB962C8B-B14F-4D97-AF65-F5344CB8AC3E}">
        <p14:creationId xmlns:p14="http://schemas.microsoft.com/office/powerpoint/2010/main" val="24919259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Тепер перейдемо до випадків, коли біблійні "праведники" (умовні праведники) пили</a:t>
            </a:r>
            <a:r>
              <a:rPr lang="uk-UA" baseline="0" dirty="0" smtClean="0"/>
              <a:t> вино (міцного алкоголю не було до середніх віків).</a:t>
            </a:r>
          </a:p>
          <a:p>
            <a:r>
              <a:rPr lang="uk-UA" baseline="0" dirty="0" smtClean="0"/>
              <a:t>Тут ми маємо випадок, коли син публічно висміяв свого отця, коли той напився і став на певний час "</a:t>
            </a:r>
            <a:r>
              <a:rPr lang="uk-UA" baseline="0" dirty="0" err="1" smtClean="0"/>
              <a:t>самошедшим</a:t>
            </a:r>
            <a:r>
              <a:rPr lang="uk-UA" baseline="0" dirty="0" smtClean="0"/>
              <a:t>".</a:t>
            </a:r>
          </a:p>
          <a:p>
            <a:endParaRPr lang="uk-UA" baseline="0" dirty="0" smtClean="0"/>
          </a:p>
          <a:p>
            <a:r>
              <a:rPr lang="uk-UA" baseline="0" dirty="0" smtClean="0"/>
              <a:t>Панове, хто бажає стати на певний час без розуму, як отой Ной – пийте, ми не заважаємо.</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59</a:t>
            </a:fld>
            <a:endParaRPr lang="ru-RU"/>
          </a:p>
        </p:txBody>
      </p:sp>
    </p:spTree>
    <p:extLst>
      <p:ext uri="{BB962C8B-B14F-4D97-AF65-F5344CB8AC3E}">
        <p14:creationId xmlns:p14="http://schemas.microsoft.com/office/powerpoint/2010/main" val="3439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Як</a:t>
            </a:r>
            <a:r>
              <a:rPr lang="uk-UA" sz="1200" kern="1200" baseline="0" noProof="0" dirty="0" smtClean="0">
                <a:solidFill>
                  <a:schemeClr val="tx1"/>
                </a:solidFill>
                <a:latin typeface="+mn-lt"/>
                <a:ea typeface="+mn-ea"/>
                <a:cs typeface="+mn-cs"/>
              </a:rPr>
              <a:t> і будь-які отрути, алкоголь розкладає тканини тіла людини. Ось, що відбувається з кров'ю людини, коли вона входить у контакт з алкоголем.</a:t>
            </a:r>
          </a:p>
        </p:txBody>
      </p:sp>
      <p:sp>
        <p:nvSpPr>
          <p:cNvPr id="4" name="Номер слайда 3"/>
          <p:cNvSpPr>
            <a:spLocks noGrp="1"/>
          </p:cNvSpPr>
          <p:nvPr>
            <p:ph type="sldNum" sz="quarter" idx="10"/>
          </p:nvPr>
        </p:nvSpPr>
        <p:spPr/>
        <p:txBody>
          <a:bodyPr/>
          <a:lstStyle/>
          <a:p>
            <a:fld id="{A148654D-EF93-42D5-8CAF-6F1A50D9EDFD}" type="slidenum">
              <a:rPr lang="ru-RU" smtClean="0"/>
              <a:t>6</a:t>
            </a:fld>
            <a:endParaRPr lang="ru-RU" dirty="0"/>
          </a:p>
        </p:txBody>
      </p:sp>
    </p:spTree>
    <p:extLst>
      <p:ext uri="{BB962C8B-B14F-4D97-AF65-F5344CB8AC3E}">
        <p14:creationId xmlns:p14="http://schemas.microsoft.com/office/powerpoint/2010/main" val="2047470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А ось випадок, коли "праведний" (у лапках) Лот напивсь вина.</a:t>
            </a:r>
          </a:p>
          <a:p>
            <a:pPr marL="0" marR="0" indent="0" algn="l" defTabSz="914400" rtl="0" eaLnBrk="1" fontAlgn="auto" latinLnBrk="0" hangingPunct="1">
              <a:lnSpc>
                <a:spcPct val="100000"/>
              </a:lnSpc>
              <a:spcBef>
                <a:spcPts val="0"/>
              </a:spcBef>
              <a:spcAft>
                <a:spcPts val="0"/>
              </a:spcAft>
              <a:buClrTx/>
              <a:buSzTx/>
              <a:buFontTx/>
              <a:buNone/>
              <a:tabLst/>
              <a:defRPr/>
            </a:pPr>
            <a:endParaRPr lang="uk-U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А далі написано, що доньки по черзі </a:t>
            </a:r>
            <a:r>
              <a:rPr lang="uk-UA" dirty="0" err="1" smtClean="0"/>
              <a:t>переспали</a:t>
            </a:r>
            <a:r>
              <a:rPr lang="uk-UA" dirty="0" smtClean="0"/>
              <a:t> з батьком, коли той п'яний спав (фізіологічно таке можливо – здоровий організм чоловіка таке може).</a:t>
            </a:r>
          </a:p>
          <a:p>
            <a:endParaRPr lang="uk-UA" dirty="0" smtClean="0"/>
          </a:p>
          <a:p>
            <a:r>
              <a:rPr lang="uk-UA" dirty="0" smtClean="0"/>
              <a:t>Таким чином через алкоголь</a:t>
            </a:r>
            <a:r>
              <a:rPr lang="uk-UA" baseline="0" dirty="0" smtClean="0"/>
              <a:t> </a:t>
            </a:r>
            <a:r>
              <a:rPr lang="uk-UA" dirty="0" smtClean="0"/>
              <a:t>від Ноя пішли два неправедних народи – </a:t>
            </a:r>
            <a:r>
              <a:rPr lang="uk-UA" dirty="0" err="1" smtClean="0"/>
              <a:t>моавитяни</a:t>
            </a:r>
            <a:r>
              <a:rPr lang="uk-UA" dirty="0" smtClean="0"/>
              <a:t> і </a:t>
            </a:r>
            <a:r>
              <a:rPr lang="uk-UA" dirty="0" err="1" smtClean="0"/>
              <a:t>амонітяни</a:t>
            </a:r>
            <a:r>
              <a:rPr lang="uk-UA" dirty="0" smtClean="0"/>
              <a:t>,</a:t>
            </a:r>
            <a:r>
              <a:rPr lang="uk-UA" baseline="0" dirty="0" smtClean="0"/>
              <a:t> що були потім ворогами божого народу </a:t>
            </a:r>
            <a:r>
              <a:rPr lang="uk-UA" baseline="0" dirty="0" err="1" smtClean="0"/>
              <a:t>Ізраіля</a:t>
            </a:r>
            <a:r>
              <a:rPr lang="uk-UA" baseline="0" dirty="0" smtClean="0"/>
              <a:t>.</a:t>
            </a:r>
          </a:p>
          <a:p>
            <a:endParaRPr lang="uk-UA" baseline="0" dirty="0" smtClean="0"/>
          </a:p>
          <a:p>
            <a:r>
              <a:rPr lang="uk-UA" baseline="0" dirty="0" smtClean="0"/>
              <a:t>Отже випадки сп'яніння праведних чесно описані у Біблії, причому завжди ці випадки призводили до поганих наслідків. Щоправда "святі" потім каялися, і Ісус їм простить. Тому вони й святі.</a:t>
            </a:r>
          </a:p>
          <a:p>
            <a:endParaRPr lang="uk-UA"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60</a:t>
            </a:fld>
            <a:endParaRPr lang="ru-RU"/>
          </a:p>
        </p:txBody>
      </p:sp>
    </p:spTree>
    <p:extLst>
      <p:ext uri="{BB962C8B-B14F-4D97-AF65-F5344CB8AC3E}">
        <p14:creationId xmlns:p14="http://schemas.microsoft.com/office/powerpoint/2010/main" val="1835855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Ісус не тільки пив якесь</a:t>
            </a:r>
            <a:r>
              <a:rPr lang="uk-UA" baseline="0" dirty="0" smtClean="0"/>
              <a:t> "вино", а навіть поїв цим "вином" інших. Наприклад на першому причасті – на Тайній Вечері.</a:t>
            </a:r>
          </a:p>
          <a:p>
            <a:r>
              <a:rPr lang="uk-UA" baseline="0" dirty="0" smtClean="0"/>
              <a:t>Щоправда є нюанс…</a:t>
            </a:r>
            <a:endParaRPr lang="uk-UA" dirty="0" smtClean="0"/>
          </a:p>
          <a:p>
            <a:endParaRPr lang="uk-UA" dirty="0" smtClean="0"/>
          </a:p>
          <a:p>
            <a:r>
              <a:rPr lang="uk-UA" dirty="0" smtClean="0"/>
              <a:t>В Новому Завіті троє апостолів</a:t>
            </a:r>
            <a:r>
              <a:rPr lang="uk-UA" baseline="0" dirty="0" smtClean="0"/>
              <a:t> </a:t>
            </a:r>
            <a:r>
              <a:rPr lang="uk-UA" dirty="0" smtClean="0"/>
              <a:t>написали у своїх Євангеліях</a:t>
            </a:r>
            <a:r>
              <a:rPr lang="uk-UA" baseline="0" dirty="0" smtClean="0"/>
              <a:t> про тайну вечерю Ісуса перед арештом і розп'яттям, де Ісус дав учням символи Своїх Тіла і Крові – хліб та вино. І усі автори передають пряму мову Ісуса, де Він велить виконувати цей обряд, але Ісус чомусь уникає слова "вино".</a:t>
            </a:r>
          </a:p>
        </p:txBody>
      </p:sp>
      <p:sp>
        <p:nvSpPr>
          <p:cNvPr id="4" name="Номер слайда 3"/>
          <p:cNvSpPr>
            <a:spLocks noGrp="1"/>
          </p:cNvSpPr>
          <p:nvPr>
            <p:ph type="sldNum" sz="quarter" idx="10"/>
          </p:nvPr>
        </p:nvSpPr>
        <p:spPr/>
        <p:txBody>
          <a:bodyPr/>
          <a:lstStyle/>
          <a:p>
            <a:fld id="{A148654D-EF93-42D5-8CAF-6F1A50D9EDFD}" type="slidenum">
              <a:rPr lang="ru-RU" smtClean="0"/>
              <a:t>61</a:t>
            </a:fld>
            <a:endParaRPr lang="ru-RU"/>
          </a:p>
        </p:txBody>
      </p:sp>
    </p:spTree>
    <p:extLst>
      <p:ext uri="{BB962C8B-B14F-4D97-AF65-F5344CB8AC3E}">
        <p14:creationId xmlns:p14="http://schemas.microsoft.com/office/powerpoint/2010/main" val="620075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baseline="0" dirty="0" smtClean="0"/>
              <a:t>Бажаючі можуть упевнитися, якщо подивляться на наведені оригінальні грецькі рукописи – там відсутнє грецьке слово "</a:t>
            </a:r>
            <a:r>
              <a:rPr lang="uk-UA" baseline="0" dirty="0" err="1" smtClean="0"/>
              <a:t>ойнос</a:t>
            </a:r>
            <a:r>
              <a:rPr lang="uk-UA" baseline="0" dirty="0" smtClean="0"/>
              <a:t>".</a:t>
            </a:r>
          </a:p>
        </p:txBody>
      </p:sp>
      <p:sp>
        <p:nvSpPr>
          <p:cNvPr id="4" name="Номер слайда 3"/>
          <p:cNvSpPr>
            <a:spLocks noGrp="1"/>
          </p:cNvSpPr>
          <p:nvPr>
            <p:ph type="sldNum" sz="quarter" idx="10"/>
          </p:nvPr>
        </p:nvSpPr>
        <p:spPr/>
        <p:txBody>
          <a:bodyPr/>
          <a:lstStyle/>
          <a:p>
            <a:fld id="{A148654D-EF93-42D5-8CAF-6F1A50D9EDFD}" type="slidenum">
              <a:rPr lang="ru-RU" smtClean="0"/>
              <a:t>62</a:t>
            </a:fld>
            <a:endParaRPr lang="ru-RU"/>
          </a:p>
        </p:txBody>
      </p:sp>
    </p:spTree>
    <p:extLst>
      <p:ext uri="{BB962C8B-B14F-4D97-AF65-F5344CB8AC3E}">
        <p14:creationId xmlns:p14="http://schemas.microsoft.com/office/powerpoint/2010/main" val="33338036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Те саме читаємо у</a:t>
            </a:r>
            <a:r>
              <a:rPr lang="uk-UA" baseline="0" dirty="0" smtClean="0"/>
              <a:t> Луки і Марка.</a:t>
            </a:r>
          </a:p>
          <a:p>
            <a:endParaRPr lang="uk-UA" baseline="0" dirty="0" smtClean="0"/>
          </a:p>
          <a:p>
            <a:r>
              <a:rPr lang="uk-UA" baseline="0" dirty="0" smtClean="0"/>
              <a:t>Зрозуміло, що то було не молоко, а продукт з винограду, проте який продукт: алкогольне вино чи сік – Біблія не говорить. Доводиться досліджувати питання трохи глибше.</a:t>
            </a:r>
            <a:endParaRPr lang="uk-UA" dirty="0" smtClean="0"/>
          </a:p>
          <a:p>
            <a:endParaRPr lang="uk-UA" baseline="0"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63</a:t>
            </a:fld>
            <a:endParaRPr lang="ru-RU"/>
          </a:p>
        </p:txBody>
      </p:sp>
    </p:spTree>
    <p:extLst>
      <p:ext uri="{BB962C8B-B14F-4D97-AF65-F5344CB8AC3E}">
        <p14:creationId xmlns:p14="http://schemas.microsoft.com/office/powerpoint/2010/main" val="2521298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Ісус був розіп'ятий на юдейську Пасху, і починаючи з першого дня Пасхи євреям було заборонено вживати у їжу будь що дріжджове. Євреї виконували і виконують це повеління щодо хліба</a:t>
            </a:r>
            <a:r>
              <a:rPr lang="uk-UA" baseline="0" dirty="0" smtClean="0"/>
              <a:t> – хліб на пасху у них прісний. Але згідно з даним текстом заборонено було вживати будь що дріжджове – не тільки хліб – будь що, що перебродило. В тому числі вино.</a:t>
            </a:r>
          </a:p>
          <a:p>
            <a:endParaRPr lang="uk-UA" baseline="0" dirty="0" smtClean="0"/>
          </a:p>
          <a:p>
            <a:r>
              <a:rPr lang="uk-UA" baseline="0" dirty="0" smtClean="0"/>
              <a:t>Хто не знає: саме дріжджі є причиною алкогольного бродіння. Якщо немає дріжджів – сік ніколи не забродить.</a:t>
            </a:r>
          </a:p>
          <a:p>
            <a:endParaRPr lang="uk-UA" baseline="0" dirty="0" smtClean="0"/>
          </a:p>
          <a:p>
            <a:r>
              <a:rPr lang="uk-UA" baseline="0" dirty="0" smtClean="0"/>
              <a:t>Ось як розуміє апостол Павло пасхальну символіку: (наступний слайд)</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64</a:t>
            </a:fld>
            <a:endParaRPr lang="ru-RU"/>
          </a:p>
        </p:txBody>
      </p:sp>
    </p:spTree>
    <p:extLst>
      <p:ext uri="{BB962C8B-B14F-4D97-AF65-F5344CB8AC3E}">
        <p14:creationId xmlns:p14="http://schemas.microsoft.com/office/powerpoint/2010/main" val="682269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Тобто дріжджова закваска, яка заквашує</a:t>
            </a:r>
            <a:r>
              <a:rPr lang="uk-UA" baseline="0" dirty="0" smtClean="0"/>
              <a:t> тісто і завдяки якій бродить вино у контексті пасхальних свят символізують гріх. Тож Ісус міг узяти за символи Своєї крові лише бездріжджове неперебродивше вино – сік, так само як і прісний </a:t>
            </a:r>
            <a:r>
              <a:rPr lang="uk-UA" baseline="0" dirty="0" err="1" smtClean="0"/>
              <a:t>хдіб</a:t>
            </a:r>
            <a:r>
              <a:rPr lang="uk-UA" baseline="0" dirty="0" smtClean="0"/>
              <a:t>, як і велить закон </a:t>
            </a:r>
            <a:r>
              <a:rPr lang="uk-UA" baseline="0" dirty="0" err="1" smtClean="0"/>
              <a:t>Закон</a:t>
            </a:r>
            <a:r>
              <a:rPr lang="uk-UA" baseline="0" dirty="0" smtClean="0"/>
              <a:t> Мойсея. Ісус бо жив за законами Свого Отця.</a:t>
            </a:r>
          </a:p>
          <a:p>
            <a:endParaRPr lang="uk-UA" baseline="0" dirty="0" smtClean="0"/>
          </a:p>
          <a:p>
            <a:r>
              <a:rPr lang="uk-UA" baseline="0" dirty="0" smtClean="0"/>
              <a:t>На слайді ви бачите ілюстрацію першої справжньої Пасхи, як батько маже кров'ю ягняти косяки дверей. Ягня було символом безгрішного Христа і Його крові. З цього моменту починався тиждень </a:t>
            </a:r>
            <a:r>
              <a:rPr lang="uk-UA" baseline="0" dirty="0" err="1" smtClean="0"/>
              <a:t>опрісноків</a:t>
            </a:r>
            <a:r>
              <a:rPr lang="uk-UA" baseline="0" dirty="0" smtClean="0"/>
              <a:t>.</a:t>
            </a:r>
          </a:p>
          <a:p>
            <a:endParaRPr lang="uk-UA" baseline="0" dirty="0" smtClean="0"/>
          </a:p>
          <a:p>
            <a:r>
              <a:rPr lang="uk-UA" baseline="0" dirty="0" smtClean="0"/>
              <a:t>(Сім наступних днів після Пасхи символізували чисте і праведне життя спасенних, яке відкривається через жертву істинного Агнця Ісуса. Ось на що вказувала заборона у ці свята їсти дріжджове.)</a:t>
            </a:r>
          </a:p>
        </p:txBody>
      </p:sp>
      <p:sp>
        <p:nvSpPr>
          <p:cNvPr id="4" name="Номер слайда 3"/>
          <p:cNvSpPr>
            <a:spLocks noGrp="1"/>
          </p:cNvSpPr>
          <p:nvPr>
            <p:ph type="sldNum" sz="quarter" idx="10"/>
          </p:nvPr>
        </p:nvSpPr>
        <p:spPr/>
        <p:txBody>
          <a:bodyPr/>
          <a:lstStyle/>
          <a:p>
            <a:fld id="{A148654D-EF93-42D5-8CAF-6F1A50D9EDFD}" type="slidenum">
              <a:rPr lang="ru-RU" smtClean="0"/>
              <a:t>65</a:t>
            </a:fld>
            <a:endParaRPr lang="ru-RU"/>
          </a:p>
        </p:txBody>
      </p:sp>
    </p:spTree>
    <p:extLst>
      <p:ext uri="{BB962C8B-B14F-4D97-AF65-F5344CB8AC3E}">
        <p14:creationId xmlns:p14="http://schemas.microsoft.com/office/powerpoint/2010/main" val="28838911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 запитання)</a:t>
            </a:r>
          </a:p>
          <a:p>
            <a:r>
              <a:rPr lang="uk-UA" dirty="0" smtClean="0"/>
              <a:t>Так,</a:t>
            </a:r>
            <a:r>
              <a:rPr lang="uk-UA" baseline="0" dirty="0" smtClean="0"/>
              <a:t> Ісус створив вино з води. І це було Його п</a:t>
            </a:r>
            <a:r>
              <a:rPr lang="uk-UA" dirty="0" smtClean="0"/>
              <a:t>ершим чудом.</a:t>
            </a:r>
          </a:p>
          <a:p>
            <a:r>
              <a:rPr lang="uk-UA" dirty="0" smtClean="0"/>
              <a:t>Але пам'ятаємо, що це може бути як алкоголь, так і сік.</a:t>
            </a:r>
          </a:p>
          <a:p>
            <a:endParaRPr lang="uk-UA" dirty="0" smtClean="0"/>
          </a:p>
          <a:p>
            <a:r>
              <a:rPr lang="uk-UA" dirty="0" smtClean="0"/>
              <a:t>(Примітка. В </a:t>
            </a:r>
            <a:r>
              <a:rPr lang="uk-UA" u="sng" dirty="0" smtClean="0"/>
              <a:t>біблійній</a:t>
            </a:r>
            <a:r>
              <a:rPr lang="uk-UA" dirty="0" smtClean="0"/>
              <a:t> грецькій мові одним словом</a:t>
            </a:r>
            <a:r>
              <a:rPr lang="uk-UA" baseline="0" dirty="0" smtClean="0"/>
              <a:t> "</a:t>
            </a:r>
            <a:r>
              <a:rPr lang="uk-UA" baseline="0" dirty="0" err="1" smtClean="0"/>
              <a:t>ойнос</a:t>
            </a:r>
            <a:r>
              <a:rPr lang="uk-UA" baseline="0" dirty="0" smtClean="0"/>
              <a:t>" ("вино") у </a:t>
            </a:r>
            <a:r>
              <a:rPr lang="uk-UA" baseline="0" dirty="0" err="1" smtClean="0"/>
              <a:t>Септуагинті</a:t>
            </a:r>
            <a:r>
              <a:rPr lang="uk-UA" baseline="0" dirty="0" smtClean="0"/>
              <a:t> було перекладено єврейські слова "</a:t>
            </a:r>
            <a:r>
              <a:rPr lang="uk-UA" baseline="0" dirty="0" err="1" smtClean="0"/>
              <a:t>яйн</a:t>
            </a:r>
            <a:r>
              <a:rPr lang="uk-UA" baseline="0" dirty="0" smtClean="0"/>
              <a:t>"-"вино", і "</a:t>
            </a:r>
            <a:r>
              <a:rPr lang="uk-UA" baseline="0" dirty="0" err="1" smtClean="0"/>
              <a:t>тірош</a:t>
            </a:r>
            <a:r>
              <a:rPr lang="uk-UA" baseline="0" dirty="0" smtClean="0"/>
              <a:t>"-"сік". З цього видно, який зміст мало грецьке слово "</a:t>
            </a:r>
            <a:r>
              <a:rPr lang="uk-UA" baseline="0" dirty="0" err="1" smtClean="0"/>
              <a:t>ойнос</a:t>
            </a:r>
            <a:r>
              <a:rPr lang="uk-UA" baseline="0" dirty="0" smtClean="0"/>
              <a:t>", яке вживане у розповіді про бенкет у Кані</a:t>
            </a:r>
            <a:r>
              <a:rPr lang="uk-UA" dirty="0" smtClean="0"/>
              <a:t>).</a:t>
            </a:r>
          </a:p>
          <a:p>
            <a:endParaRPr lang="uk-UA" dirty="0" smtClean="0"/>
          </a:p>
          <a:p>
            <a:r>
              <a:rPr lang="uk-UA" dirty="0" smtClean="0"/>
              <a:t>Але є питання по</a:t>
            </a:r>
            <a:r>
              <a:rPr lang="uk-UA" baseline="0" dirty="0" smtClean="0"/>
              <a:t> цій історії.</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66</a:t>
            </a:fld>
            <a:endParaRPr lang="ru-RU"/>
          </a:p>
        </p:txBody>
      </p:sp>
    </p:spTree>
    <p:extLst>
      <p:ext uri="{BB962C8B-B14F-4D97-AF65-F5344CB8AC3E}">
        <p14:creationId xmlns:p14="http://schemas.microsoft.com/office/powerpoint/2010/main" val="3818879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a:t>
            </a:r>
          </a:p>
          <a:p>
            <a:endParaRPr lang="uk-UA" dirty="0" smtClean="0"/>
          </a:p>
          <a:p>
            <a:r>
              <a:rPr lang="uk-UA" dirty="0" smtClean="0"/>
              <a:t>Головне</a:t>
            </a:r>
            <a:r>
              <a:rPr lang="uk-UA" baseline="0" dirty="0" smtClean="0"/>
              <a:t> питання: що означають оці слова </a:t>
            </a:r>
            <a:r>
              <a:rPr lang="uk-UA" b="0" baseline="0" dirty="0" smtClean="0"/>
              <a:t>"</a:t>
            </a:r>
            <a:r>
              <a:rPr kumimoji="0" lang="uk-UA"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Кожна людина подає спочатку добре вино, а гірше — як нап’ються; [а] ти зберіг добре вино дотепер</a:t>
            </a:r>
            <a:r>
              <a:rPr lang="uk-UA" b="0" baseline="0" dirty="0" smtClean="0"/>
              <a:t>"?</a:t>
            </a:r>
          </a:p>
          <a:p>
            <a:endParaRPr lang="uk-UA" b="0" baseline="0" dirty="0" smtClean="0"/>
          </a:p>
          <a:p>
            <a:r>
              <a:rPr lang="uk-UA" b="0" baseline="0" dirty="0" smtClean="0"/>
              <a:t>Якщо розуміти ці слова з позиції сьогоднішніх алкогольних реалій і традицій, то гості уже упилися до стану втрати контролю кількості і якості алкоголю, коли вже не важливо який сурогат пити, аби допитися до свинячого виску.</a:t>
            </a:r>
          </a:p>
          <a:p>
            <a:endParaRPr lang="uk-UA" b="0" baseline="0" dirty="0" smtClean="0"/>
          </a:p>
          <a:p>
            <a:r>
              <a:rPr lang="uk-UA" b="0" baseline="0" dirty="0" smtClean="0"/>
              <a:t>Але тлумачити Біблію через наше пропите життя – це методологічна помилка – Біблію треба тлумачити самою Біблією, а не нашим досвідом. Але Біблія конкретно цей випадок більше ніде не пояснює. Ситуація певною мірою невизначена. Тому кожен повинен обирати особисто як йому розуміти дії Ісуса: чи Ісус дав п'яницям "догнатися", тобто упитися; чи може Ісус дав свіжий сік, який сильно відрізнявся за якістю від попереднього розбавленого соку з концентрату, чи навіть низькоякісного алкогольного вина (бо сім'я була бідна, коли вино закінчилося)? Це моральний вибір – якого Ісуса ми собі обираємо – алкогольного, чи тверезого.</a:t>
            </a:r>
          </a:p>
          <a:p>
            <a:endParaRPr lang="uk-UA" b="0" baseline="0" dirty="0" smtClean="0"/>
          </a:p>
          <a:p>
            <a:r>
              <a:rPr lang="uk-UA" b="0" baseline="0" dirty="0" smtClean="0"/>
              <a:t>Строго кажучи: у цій історії п'яні не з'являються, дурниць ці п'яні не роблять, тож варіант з соком цілком можливий. Обирати вам.</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67</a:t>
            </a:fld>
            <a:endParaRPr lang="ru-RU"/>
          </a:p>
        </p:txBody>
      </p:sp>
    </p:spTree>
    <p:extLst>
      <p:ext uri="{BB962C8B-B14F-4D97-AF65-F5344CB8AC3E}">
        <p14:creationId xmlns:p14="http://schemas.microsoft.com/office/powerpoint/2010/main" val="3861303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Читаємо</a:t>
            </a:r>
            <a:r>
              <a:rPr lang="uk-UA" baseline="0" dirty="0" smtClean="0"/>
              <a:t> слайд.</a:t>
            </a:r>
          </a:p>
          <a:p>
            <a:endParaRPr lang="uk-UA" dirty="0" smtClean="0"/>
          </a:p>
          <a:p>
            <a:r>
              <a:rPr lang="uk-UA" dirty="0" smtClean="0"/>
              <a:t>Насправді юдеї звинувачували Ісуса ще у ненажерливості.</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68</a:t>
            </a:fld>
            <a:endParaRPr lang="ru-RU"/>
          </a:p>
        </p:txBody>
      </p:sp>
    </p:spTree>
    <p:extLst>
      <p:ext uri="{BB962C8B-B14F-4D97-AF65-F5344CB8AC3E}">
        <p14:creationId xmlns:p14="http://schemas.microsoft.com/office/powerpoint/2010/main" val="20515657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Читати.</a:t>
            </a:r>
          </a:p>
          <a:p>
            <a:r>
              <a:rPr lang="uk-UA" dirty="0" smtClean="0"/>
              <a:t>Чи був Ісус ще й ненажера? Може Він давав привід і для таких пліток?</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69</a:t>
            </a:fld>
            <a:endParaRPr lang="ru-RU"/>
          </a:p>
        </p:txBody>
      </p:sp>
    </p:spTree>
    <p:extLst>
      <p:ext uri="{BB962C8B-B14F-4D97-AF65-F5344CB8AC3E}">
        <p14:creationId xmlns:p14="http://schemas.microsoft.com/office/powerpoint/2010/main" val="399304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Ось зараз ми подивимося на варварський</a:t>
            </a:r>
            <a:r>
              <a:rPr lang="uk-UA" baseline="0" dirty="0" smtClean="0"/>
              <a:t> експеримент, коли людині дадуть 100 грамів горілки і потім порівняють його кров до пиття і після.</a:t>
            </a:r>
          </a:p>
          <a:p>
            <a:r>
              <a:rPr lang="uk-UA" baseline="0" dirty="0" smtClean="0"/>
              <a:t>І побачимо, що відбувається у культурно-</a:t>
            </a:r>
            <a:r>
              <a:rPr lang="uk-UA" baseline="0" dirty="0" err="1" smtClean="0"/>
              <a:t>пітєйщика</a:t>
            </a:r>
            <a:r>
              <a:rPr lang="uk-UA" baseline="0" dirty="0" smtClean="0"/>
              <a:t> під час "культурного" самоотруєння алкоголем.</a:t>
            </a:r>
          </a:p>
          <a:p>
            <a:endParaRPr lang="uk-UA" baseline="0" dirty="0" smtClean="0"/>
          </a:p>
          <a:p>
            <a:r>
              <a:rPr lang="uk-UA" sz="1200" kern="1200" baseline="0" noProof="0" dirty="0" smtClean="0">
                <a:solidFill>
                  <a:schemeClr val="tx1"/>
                </a:solidFill>
                <a:latin typeface="+mn-lt"/>
                <a:ea typeface="+mn-ea"/>
                <a:cs typeface="+mn-cs"/>
              </a:rPr>
              <a:t>Тож еритроцити розвалюються, а їхній вміст вивалюється у плазму, і кров перетворюється на криваву кашу. Потім ця каша йде у мозок і вже не виконує свою функцію. Окрім того, що алкоголь діє як наркотик, у мозку від такої крові починається кисневе голодування. Щоб загинув нейрон потрібно 3-5 хвилин такого голодування. І у культурно-</a:t>
            </a:r>
            <a:r>
              <a:rPr lang="uk-UA" sz="1200" kern="1200" baseline="0" noProof="0" dirty="0" err="1" smtClean="0">
                <a:solidFill>
                  <a:schemeClr val="tx1"/>
                </a:solidFill>
                <a:latin typeface="+mn-lt"/>
                <a:ea typeface="+mn-ea"/>
                <a:cs typeface="+mn-cs"/>
              </a:rPr>
              <a:t>пітєйщіка</a:t>
            </a:r>
            <a:r>
              <a:rPr lang="uk-UA" sz="1200" kern="1200" baseline="0" noProof="0" dirty="0" smtClean="0">
                <a:solidFill>
                  <a:schemeClr val="tx1"/>
                </a:solidFill>
                <a:latin typeface="+mn-lt"/>
                <a:ea typeface="+mn-ea"/>
                <a:cs typeface="+mn-cs"/>
              </a:rPr>
              <a:t> на ранок утворюється свіже кладовище нейронів, які виводяться на ранок разом із сечею. Тож шановні запам’ятайте: багато пива випив – багато </a:t>
            </a:r>
            <a:r>
              <a:rPr lang="uk-UA" sz="1200" kern="1200" baseline="0" noProof="0" dirty="0" err="1" smtClean="0">
                <a:solidFill>
                  <a:schemeClr val="tx1"/>
                </a:solidFill>
                <a:latin typeface="+mn-lt"/>
                <a:ea typeface="+mn-ea"/>
                <a:cs typeface="+mn-cs"/>
              </a:rPr>
              <a:t>мізків</a:t>
            </a:r>
            <a:r>
              <a:rPr lang="uk-UA" sz="1200" kern="1200" baseline="0" noProof="0" dirty="0" smtClean="0">
                <a:solidFill>
                  <a:schemeClr val="tx1"/>
                </a:solidFill>
                <a:latin typeface="+mn-lt"/>
                <a:ea typeface="+mn-ea"/>
                <a:cs typeface="+mn-cs"/>
              </a:rPr>
              <a:t> злив, мало випив – мало злив. Але зіллєш обов'язково, бо така природа у наркотичної отрути алкоголю – вбивати мозок.</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7</a:t>
            </a:fld>
            <a:endParaRPr lang="ru-RU"/>
          </a:p>
        </p:txBody>
      </p:sp>
    </p:spTree>
    <p:extLst>
      <p:ext uri="{BB962C8B-B14F-4D97-AF65-F5344CB8AC3E}">
        <p14:creationId xmlns:p14="http://schemas.microsoft.com/office/powerpoint/2010/main" val="104935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Щоб зрозуміти цей текст давайте прочитаємо про</a:t>
            </a:r>
            <a:r>
              <a:rPr lang="uk-UA" baseline="0" dirty="0" smtClean="0"/>
              <a:t> Івана Хрестителя – як він жив, бо тут Ісус про нього згадує.</a:t>
            </a:r>
          </a:p>
          <a:p>
            <a:pPr marL="0" marR="0" indent="0" algn="l" defTabSz="914400" rtl="0" eaLnBrk="1" fontAlgn="auto" latinLnBrk="0" hangingPunct="1">
              <a:lnSpc>
                <a:spcPct val="100000"/>
              </a:lnSpc>
              <a:spcBef>
                <a:spcPts val="0"/>
              </a:spcBef>
              <a:spcAft>
                <a:spcPts val="0"/>
              </a:spcAft>
              <a:buClrTx/>
              <a:buSzTx/>
              <a:buFontTx/>
              <a:buNone/>
              <a:tabLst/>
              <a:defRPr/>
            </a:pPr>
            <a:endParaRPr lang="uk-U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uk-UA" baseline="0" dirty="0" smtClean="0"/>
              <a:t>Іван жив життям аскетизму. Його не вабили прибутки і пожертви учнів, прихильників, або симпатиків, і тому бувало, що він їв дозволені Мойсеєвим законом природні дари, а одежа в нього була подібна до тієї, що була у пророка Іллі, про якого говориться:</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2 </a:t>
            </a:r>
            <a:r>
              <a:rPr lang="uk-UA" noProof="0" dirty="0" smtClean="0"/>
              <a:t>Цар</a:t>
            </a:r>
            <a:r>
              <a:rPr lang="ru-RU" dirty="0" smtClean="0"/>
              <a:t>. 1:8: "</a:t>
            </a:r>
            <a:r>
              <a:rPr lang="uk-UA" dirty="0" smtClean="0"/>
              <a:t>…</a:t>
            </a:r>
            <a:r>
              <a:rPr lang="uk-UA" noProof="0" dirty="0" smtClean="0"/>
              <a:t>Цей чоловік був одягнутий у волосяну одежу, а по </a:t>
            </a:r>
            <a:r>
              <a:rPr lang="uk-UA" noProof="0" dirty="0" err="1" smtClean="0"/>
              <a:t>бедрах</a:t>
            </a:r>
            <a:r>
              <a:rPr lang="uk-UA" noProof="0" dirty="0" smtClean="0"/>
              <a:t> підперезаний шкіряним поясом. Цар сказав: Це — </a:t>
            </a:r>
            <a:r>
              <a:rPr lang="uk-UA" noProof="0" dirty="0" err="1" smtClean="0"/>
              <a:t>тішбієць</a:t>
            </a:r>
            <a:r>
              <a:rPr lang="uk-UA" baseline="0" noProof="0" dirty="0" smtClean="0"/>
              <a:t> </a:t>
            </a:r>
            <a:r>
              <a:rPr lang="uk-UA" noProof="0" dirty="0" smtClean="0"/>
              <a:t>Ілля </a:t>
            </a:r>
            <a:r>
              <a:rPr lang="en-US" noProof="0" dirty="0" smtClean="0"/>
              <a:t>[</a:t>
            </a:r>
            <a:r>
              <a:rPr lang="uk-UA" noProof="0" dirty="0" smtClean="0"/>
              <a:t>-пророк</a:t>
            </a:r>
            <a:r>
              <a:rPr lang="en-US" noProof="0" dirty="0" smtClean="0"/>
              <a:t>]!</a:t>
            </a:r>
            <a:r>
              <a:rPr lang="uk-UA"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uk-UA"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uk-UA" noProof="0" dirty="0" smtClean="0"/>
              <a:t>Та ось невірні критикани з</a:t>
            </a:r>
            <a:r>
              <a:rPr lang="uk-UA" baseline="0" noProof="0" dirty="0" smtClean="0"/>
              <a:t> юдеїв почали перекручувати служіння пророка Івана і зображати його аскетизм, як доказ божевілля. І навпаки: відкритість Ісуса, бажання бути серед людей, коли ті запрошували Його на почесні обіди перекривлювалися та виставлялися, як ненажерливість та пияцтво.</a:t>
            </a:r>
          </a:p>
          <a:p>
            <a:pPr marL="0" marR="0" indent="0" algn="l" defTabSz="914400" rtl="0" eaLnBrk="1" fontAlgn="auto" latinLnBrk="0" hangingPunct="1">
              <a:lnSpc>
                <a:spcPct val="100000"/>
              </a:lnSpc>
              <a:spcBef>
                <a:spcPts val="0"/>
              </a:spcBef>
              <a:spcAft>
                <a:spcPts val="0"/>
              </a:spcAft>
              <a:buClrTx/>
              <a:buSzTx/>
              <a:buFontTx/>
              <a:buNone/>
              <a:tabLst/>
              <a:defRPr/>
            </a:pPr>
            <a:endParaRPr lang="uk-UA"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uk-UA" baseline="0" noProof="0" dirty="0" smtClean="0"/>
              <a:t>Головна думка цього тексту – давайте ще раз на нього подивимось – …</a:t>
            </a:r>
            <a:endParaRPr lang="uk-UA" noProof="0"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70</a:t>
            </a:fld>
            <a:endParaRPr lang="ru-RU"/>
          </a:p>
        </p:txBody>
      </p:sp>
    </p:spTree>
    <p:extLst>
      <p:ext uri="{BB962C8B-B14F-4D97-AF65-F5344CB8AC3E}">
        <p14:creationId xmlns:p14="http://schemas.microsoft.com/office/powerpoint/2010/main" val="12550264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a:t>
            </a:r>
            <a:r>
              <a:rPr lang="uk-UA" baseline="0" noProof="0" dirty="0" smtClean="0"/>
              <a:t>що критиканам неможливо догодити, як би ми не намагалися. Тож не треба прогинатися під суспільну думку, особливо коли вона помилкова.</a:t>
            </a:r>
            <a:endParaRPr lang="uk-UA" noProof="0" dirty="0" smtClean="0"/>
          </a:p>
          <a:p>
            <a:endParaRPr lang="uk-UA" dirty="0" smtClean="0"/>
          </a:p>
          <a:p>
            <a:r>
              <a:rPr lang="uk-UA" dirty="0" smtClean="0"/>
              <a:t>Отже судити про характер і звички Ісуса по звинуваченням</a:t>
            </a:r>
            <a:r>
              <a:rPr lang="uk-UA" baseline="0" dirty="0" smtClean="0"/>
              <a:t> ворогів Ісуса мабуть неправильно.</a:t>
            </a:r>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71</a:t>
            </a:fld>
            <a:endParaRPr lang="ru-RU"/>
          </a:p>
        </p:txBody>
      </p:sp>
    </p:spTree>
    <p:extLst>
      <p:ext uri="{BB962C8B-B14F-4D97-AF65-F5344CB8AC3E}">
        <p14:creationId xmlns:p14="http://schemas.microsoft.com/office/powerpoint/2010/main" val="2041343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Є ще питання (читати).</a:t>
            </a:r>
          </a:p>
          <a:p>
            <a:endParaRPr lang="uk-UA" dirty="0" smtClean="0"/>
          </a:p>
          <a:p>
            <a:r>
              <a:rPr lang="uk-UA" dirty="0" smtClean="0"/>
              <a:t>По-перше не заради здоров'я (тобто профілактики), а навпаки – "задля частих захворювань".</a:t>
            </a:r>
            <a:r>
              <a:rPr lang="uk-UA" baseline="0" dirty="0" smtClean="0"/>
              <a:t> Тобто за медичними показаннями.</a:t>
            </a:r>
          </a:p>
          <a:p>
            <a:r>
              <a:rPr lang="uk-UA" baseline="0" dirty="0" smtClean="0"/>
              <a:t>По-друге треба пригадати, що слово вино могло означати і алкоголь, і сік, і тут текст не дає чіткого розуміння про що йдеться.</a:t>
            </a:r>
          </a:p>
          <a:p>
            <a:r>
              <a:rPr lang="uk-UA" baseline="0" dirty="0" smtClean="0"/>
              <a:t>Третє: Тимофій, якому Апостол Павло пише, виявляється не пив цього "вина", коли Павло – його наставник – велить </a:t>
            </a:r>
            <a:r>
              <a:rPr lang="uk-UA" u="sng" baseline="0" dirty="0" smtClean="0"/>
              <a:t>починати</a:t>
            </a:r>
            <a:r>
              <a:rPr lang="uk-UA" baseline="0" dirty="0" smtClean="0"/>
              <a:t> його пити у посланні з іншого краю тодішньої Римської імперії.</a:t>
            </a:r>
          </a:p>
          <a:p>
            <a:r>
              <a:rPr lang="uk-UA" baseline="0" dirty="0" smtClean="0"/>
              <a:t>Можливо Тимофій не пив, знов ж таки, з медичних причин.</a:t>
            </a:r>
          </a:p>
          <a:p>
            <a:r>
              <a:rPr lang="uk-UA" baseline="0" dirty="0" smtClean="0"/>
              <a:t>Питань біль ніж достатньо.</a:t>
            </a:r>
          </a:p>
          <a:p>
            <a:endParaRPr lang="uk-UA" baseline="0" dirty="0" smtClean="0"/>
          </a:p>
          <a:p>
            <a:r>
              <a:rPr lang="uk-UA" baseline="0" dirty="0" smtClean="0"/>
              <a:t>Навіть якщо мова йде про алкогольне вино (уявімо на хвилинку, але це не факт), то Павло говорить про медицину, а не про алкогольну, так би мовити, "культуру" вживання. (Треба тут сказати, що експерименти з лікуванням вином, що їх фінансували винороби, показали, що окрім побічних ефектів препарати вина користі не приносять. Тому лікарі, що рекомендують вино на словах ніколи не виписують на вино рецепт – не бажають вилетіти з професії).</a:t>
            </a:r>
          </a:p>
          <a:p>
            <a:endParaRPr lang="uk-UA" baseline="0" dirty="0" smtClean="0"/>
          </a:p>
          <a:p>
            <a:r>
              <a:rPr lang="uk-UA" dirty="0" smtClean="0"/>
              <a:t>Зверніть увагу ще на категоричність тексту: Павло велить води не пити… Тобто ми маємо справу суто з особистими</a:t>
            </a:r>
            <a:r>
              <a:rPr lang="uk-UA" baseline="0" dirty="0" smtClean="0"/>
              <a:t> обставинами, які були зрозумілі тільки Павлу і Тимофію, бо послання має особистий характер</a:t>
            </a:r>
            <a:r>
              <a:rPr lang="uk-UA" dirty="0" smtClean="0"/>
              <a:t>, і тому у конкретно цьому випадку не містить загальних правил.</a:t>
            </a:r>
          </a:p>
          <a:p>
            <a:endParaRPr lang="uk-UA" dirty="0" smtClean="0"/>
          </a:p>
          <a:p>
            <a:r>
              <a:rPr lang="uk-UA" dirty="0" smtClean="0"/>
              <a:t>Краще залишити текст невизначеним.</a:t>
            </a:r>
            <a:r>
              <a:rPr lang="uk-UA" baseline="0" dirty="0" smtClean="0"/>
              <a:t> Якщо тільки вам не треба за всяку ціну виправдати вживання алкоголю…</a:t>
            </a:r>
            <a:endParaRPr lang="uk-UA" dirty="0" smtClean="0"/>
          </a:p>
        </p:txBody>
      </p:sp>
      <p:sp>
        <p:nvSpPr>
          <p:cNvPr id="4" name="Номер слайда 3"/>
          <p:cNvSpPr>
            <a:spLocks noGrp="1"/>
          </p:cNvSpPr>
          <p:nvPr>
            <p:ph type="sldNum" sz="quarter" idx="10"/>
          </p:nvPr>
        </p:nvSpPr>
        <p:spPr/>
        <p:txBody>
          <a:bodyPr/>
          <a:lstStyle/>
          <a:p>
            <a:fld id="{A148654D-EF93-42D5-8CAF-6F1A50D9EDFD}" type="slidenum">
              <a:rPr lang="ru-RU" smtClean="0"/>
              <a:t>72</a:t>
            </a:fld>
            <a:endParaRPr lang="ru-RU"/>
          </a:p>
        </p:txBody>
      </p:sp>
    </p:spTree>
    <p:extLst>
      <p:ext uri="{BB962C8B-B14F-4D97-AF65-F5344CB8AC3E}">
        <p14:creationId xmlns:p14="http://schemas.microsoft.com/office/powerpoint/2010/main" val="2889482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73</a:t>
            </a:fld>
            <a:endParaRPr lang="ru-RU"/>
          </a:p>
        </p:txBody>
      </p:sp>
    </p:spTree>
    <p:extLst>
      <p:ext uri="{BB962C8B-B14F-4D97-AF65-F5344CB8AC3E}">
        <p14:creationId xmlns:p14="http://schemas.microsoft.com/office/powerpoint/2010/main" val="413012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У наркотичної отрути алкоголю є смертельна доза</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Смертельна доза 4-10 г/кг. ваги людини.</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За академіком </a:t>
            </a:r>
            <a:r>
              <a:rPr lang="uk-UA" sz="1200" kern="1200" noProof="0" dirty="0" err="1" smtClean="0">
                <a:solidFill>
                  <a:schemeClr val="tx1"/>
                </a:solidFill>
                <a:latin typeface="+mn-lt"/>
                <a:ea typeface="+mn-ea"/>
                <a:cs typeface="+mn-cs"/>
              </a:rPr>
              <a:t>Угловим</a:t>
            </a:r>
            <a:r>
              <a:rPr lang="uk-UA" sz="1200" kern="1200" noProof="0" dirty="0" smtClean="0">
                <a:solidFill>
                  <a:schemeClr val="tx1"/>
                </a:solidFill>
                <a:latin typeface="+mn-lt"/>
                <a:ea typeface="+mn-ea"/>
                <a:cs typeface="+mn-cs"/>
              </a:rPr>
              <a:t> Ф.Г. – 8 г/кг.</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Якщо цю дозу дати людині випити і не дозволити </a:t>
            </a:r>
          </a:p>
          <a:p>
            <a:r>
              <a:rPr lang="uk-UA" sz="1200" kern="1200" noProof="0" dirty="0" smtClean="0">
                <a:solidFill>
                  <a:schemeClr val="tx1"/>
                </a:solidFill>
                <a:latin typeface="+mn-lt"/>
                <a:ea typeface="+mn-ea"/>
                <a:cs typeface="+mn-cs"/>
              </a:rPr>
              <a:t>виблювати, то людина помре.</a:t>
            </a:r>
          </a:p>
          <a:p>
            <a:endParaRPr lang="uk-UA" sz="1200" kern="120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noProof="0" dirty="0" smtClean="0">
                <a:solidFill>
                  <a:schemeClr val="tx1"/>
                </a:solidFill>
                <a:latin typeface="+mn-lt"/>
                <a:ea typeface="+mn-ea"/>
                <a:cs typeface="+mn-cs"/>
              </a:rPr>
              <a:t>Для віку 10 років смертельна доза – біля 30 г. (2 столових ложки)</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noProof="0" dirty="0" smtClean="0">
                <a:solidFill>
                  <a:schemeClr val="tx1"/>
                </a:solidFill>
                <a:latin typeface="+mn-lt"/>
                <a:ea typeface="+mn-ea"/>
                <a:cs typeface="+mn-cs"/>
              </a:rPr>
              <a:t>У немовляти</a:t>
            </a:r>
            <a:r>
              <a:rPr lang="uk-UA" sz="1200" kern="1200" baseline="0" noProof="0" dirty="0" smtClean="0">
                <a:solidFill>
                  <a:schemeClr val="tx1"/>
                </a:solidFill>
                <a:latin typeface="+mn-lt"/>
                <a:ea typeface="+mn-ea"/>
                <a:cs typeface="+mn-cs"/>
              </a:rPr>
              <a:t> смертельна доза взагалі - столова ложка.</a:t>
            </a:r>
          </a:p>
          <a:p>
            <a:endParaRPr lang="uk-UA" sz="1200" kern="1200" noProof="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baseline="0" dirty="0" smtClean="0">
                <a:solidFill>
                  <a:schemeClr val="tx1"/>
                </a:solidFill>
                <a:latin typeface="+mn-lt"/>
                <a:ea typeface="+mn-ea"/>
                <a:cs typeface="+mn-cs"/>
              </a:rPr>
              <a:t>Ми іноді чуємо про отруєння "контрафактним" алкоголем. Проте "правильний" алкоголь є також чистою отрутою. Успокоювати себе, що труїшся правильною отрутою – дичина.</a:t>
            </a:r>
          </a:p>
        </p:txBody>
      </p:sp>
      <p:sp>
        <p:nvSpPr>
          <p:cNvPr id="4" name="Номер слайда 3"/>
          <p:cNvSpPr>
            <a:spLocks noGrp="1"/>
          </p:cNvSpPr>
          <p:nvPr>
            <p:ph type="sldNum" sz="quarter" idx="10"/>
          </p:nvPr>
        </p:nvSpPr>
        <p:spPr/>
        <p:txBody>
          <a:bodyPr/>
          <a:lstStyle/>
          <a:p>
            <a:fld id="{A148654D-EF93-42D5-8CAF-6F1A50D9EDFD}" type="slidenum">
              <a:rPr lang="ru-RU" smtClean="0"/>
              <a:t>8</a:t>
            </a:fld>
            <a:endParaRPr lang="ru-RU"/>
          </a:p>
        </p:txBody>
      </p:sp>
    </p:spTree>
    <p:extLst>
      <p:ext uri="{BB962C8B-B14F-4D97-AF65-F5344CB8AC3E}">
        <p14:creationId xmlns:p14="http://schemas.microsoft.com/office/powerpoint/2010/main" val="83004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noProof="0" dirty="0" smtClean="0">
                <a:solidFill>
                  <a:schemeClr val="tx1"/>
                </a:solidFill>
                <a:latin typeface="+mn-lt"/>
                <a:ea typeface="+mn-ea"/>
                <a:cs typeface="+mn-cs"/>
              </a:rPr>
              <a:t>Наркозна доза 4-6 г/кг ваги.</a:t>
            </a:r>
          </a:p>
          <a:p>
            <a:endParaRPr lang="uk-UA" sz="1200" kern="1200" noProof="0" dirty="0" smtClean="0">
              <a:solidFill>
                <a:schemeClr val="tx1"/>
              </a:solidFill>
              <a:latin typeface="+mn-lt"/>
              <a:ea typeface="+mn-ea"/>
              <a:cs typeface="+mn-cs"/>
            </a:endParaRPr>
          </a:p>
          <a:p>
            <a:r>
              <a:rPr lang="uk-UA" sz="1200" kern="1200" noProof="0" dirty="0" smtClean="0">
                <a:solidFill>
                  <a:schemeClr val="tx1"/>
                </a:solidFill>
                <a:latin typeface="+mn-lt"/>
                <a:ea typeface="+mn-ea"/>
                <a:cs typeface="+mn-cs"/>
              </a:rPr>
              <a:t>При вживанні такої дози людина втрачає больову чутливість і входить в стан наркозу. Але</a:t>
            </a:r>
            <a:r>
              <a:rPr lang="uk-UA" sz="1200" kern="1200" baseline="0" noProof="0" dirty="0" smtClean="0">
                <a:solidFill>
                  <a:schemeClr val="tx1"/>
                </a:solidFill>
                <a:latin typeface="+mn-lt"/>
                <a:ea typeface="+mn-ea"/>
                <a:cs typeface="+mn-cs"/>
              </a:rPr>
              <a:t> оскільки алкоголь – отрута, медицина відмовилася від такої анестезії через небезпеку смерті пацієнта.</a:t>
            </a:r>
            <a:endParaRPr lang="uk-UA" sz="1200" kern="1200" noProof="0" dirty="0" smtClean="0">
              <a:solidFill>
                <a:schemeClr val="tx1"/>
              </a:solidFill>
              <a:latin typeface="+mn-lt"/>
              <a:ea typeface="+mn-ea"/>
              <a:cs typeface="+mn-cs"/>
            </a:endParaRPr>
          </a:p>
          <a:p>
            <a:endParaRPr lang="uk-UA" dirty="0"/>
          </a:p>
        </p:txBody>
      </p:sp>
      <p:sp>
        <p:nvSpPr>
          <p:cNvPr id="4" name="Номер слайда 3"/>
          <p:cNvSpPr>
            <a:spLocks noGrp="1"/>
          </p:cNvSpPr>
          <p:nvPr>
            <p:ph type="sldNum" sz="quarter" idx="10"/>
          </p:nvPr>
        </p:nvSpPr>
        <p:spPr/>
        <p:txBody>
          <a:bodyPr/>
          <a:lstStyle/>
          <a:p>
            <a:fld id="{A148654D-EF93-42D5-8CAF-6F1A50D9EDFD}" type="slidenum">
              <a:rPr lang="ru-RU" smtClean="0"/>
              <a:t>9</a:t>
            </a:fld>
            <a:endParaRPr lang="ru-RU"/>
          </a:p>
        </p:txBody>
      </p:sp>
    </p:spTree>
    <p:extLst>
      <p:ext uri="{BB962C8B-B14F-4D97-AF65-F5344CB8AC3E}">
        <p14:creationId xmlns:p14="http://schemas.microsoft.com/office/powerpoint/2010/main" val="201624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uk-UA"/>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0B2082DA-8EED-47A2-8041-2EC62606F9C8}" type="datetimeFigureOut">
              <a:rPr lang="uk-UA" smtClean="0"/>
              <a:t>25.06.2025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385E653-B0E9-4A1F-BEA4-5CBD96F4FCE4}" type="slidenum">
              <a:rPr lang="uk-UA" smtClean="0"/>
              <a:t>‹#›</a:t>
            </a:fld>
            <a:endParaRPr lang="uk-UA"/>
          </a:p>
        </p:txBody>
      </p:sp>
    </p:spTree>
    <p:extLst>
      <p:ext uri="{BB962C8B-B14F-4D97-AF65-F5344CB8AC3E}">
        <p14:creationId xmlns:p14="http://schemas.microsoft.com/office/powerpoint/2010/main" val="259745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4C71EC6-210F-42DE-9C53-41977AD35B3D}"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4961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4C71EC6-210F-42DE-9C53-41977AD35B3D}"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73877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6DF8E-0BE6-01D3-6E0E-FA7114CADAA9}"/>
              </a:ext>
            </a:extLst>
          </p:cNvPr>
          <p:cNvSpPr>
            <a:spLocks noGrp="1"/>
          </p:cNvSpPr>
          <p:nvPr>
            <p:ph type="title"/>
          </p:nvPr>
        </p:nvSpPr>
        <p:spPr/>
        <p:txBody>
          <a:bodyPr/>
          <a:lstStyle/>
          <a:p>
            <a:r>
              <a:rPr lang="ru-RU" smtClean="0"/>
              <a:t>Образец заголовка</a:t>
            </a:r>
            <a:endParaRPr lang="en-US"/>
          </a:p>
        </p:txBody>
      </p:sp>
      <p:sp>
        <p:nvSpPr>
          <p:cNvPr id="8" name="Footer Placeholder 7"/>
          <p:cNvSpPr>
            <a:spLocks noGrp="1"/>
          </p:cNvSpPr>
          <p:nvPr>
            <p:ph type="ftr" sz="quarter" idx="11"/>
          </p:nvPr>
        </p:nvSpPr>
        <p:spPr>
          <a:xfrm>
            <a:off x="685800" y="465439"/>
            <a:ext cx="7172325" cy="448960"/>
          </a:xfrm>
        </p:spPr>
        <p:txBody>
          <a:bodyPr tIns="0" anchor="t"/>
          <a:lstStyle>
            <a:lvl1pPr algn="l">
              <a:defRPr sz="900" spc="60" baseline="0">
                <a:solidFill>
                  <a:schemeClr val="bg1"/>
                </a:solidFill>
              </a:defRPr>
            </a:lvl1pPr>
          </a:lstStyle>
          <a:p>
            <a:endParaRPr lang="ru-RU"/>
          </a:p>
        </p:txBody>
      </p:sp>
      <p:sp>
        <p:nvSpPr>
          <p:cNvPr id="9" name="Slide Number Placeholder 8"/>
          <p:cNvSpPr>
            <a:spLocks noGrp="1"/>
          </p:cNvSpPr>
          <p:nvPr>
            <p:ph type="sldNum" sz="quarter" idx="12"/>
          </p:nvPr>
        </p:nvSpPr>
        <p:spPr>
          <a:xfrm>
            <a:off x="7991475" y="465439"/>
            <a:ext cx="809625" cy="448960"/>
          </a:xfrm>
        </p:spPr>
        <p:txBody>
          <a:bodyPr tIns="0" anchor="t"/>
          <a:lstStyle>
            <a:lvl1pPr algn="r">
              <a:defRPr sz="900" b="1" spc="-60" baseline="0">
                <a:solidFill>
                  <a:schemeClr val="bg1"/>
                </a:solidFill>
              </a:defRPr>
            </a:lvl1pPr>
          </a:lstStyle>
          <a:p>
            <a:fld id="{6D22F896-40B5-4ADD-8801-0D06FADFA095}" type="slidenum">
              <a:rPr lang="en-US" smtClean="0"/>
              <a:pPr/>
              <a:t>‹#›</a:t>
            </a:fld>
            <a:endParaRPr lang="en-US" dirty="0"/>
          </a:p>
        </p:txBody>
      </p:sp>
      <p:sp>
        <p:nvSpPr>
          <p:cNvPr id="5" name="Content Placeholder 4">
            <a:extLst>
              <a:ext uri="{FF2B5EF4-FFF2-40B4-BE49-F238E27FC236}">
                <a16:creationId xmlns:a16="http://schemas.microsoft.com/office/drawing/2014/main" id="{964A01A7-6E88-9214-D446-06ECA717AA2F}"/>
              </a:ext>
            </a:extLst>
          </p:cNvPr>
          <p:cNvSpPr>
            <a:spLocks noGrp="1"/>
          </p:cNvSpPr>
          <p:nvPr>
            <p:ph sz="quarter" idx="13"/>
          </p:nvPr>
        </p:nvSpPr>
        <p:spPr>
          <a:xfrm>
            <a:off x="685800" y="2743200"/>
            <a:ext cx="4862322" cy="3163824"/>
          </a:xfrm>
        </p:spPr>
        <p:txBody>
          <a:bodyPr anchor="b"/>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768495312"/>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15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572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63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50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932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06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32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B2082DA-8EED-47A2-8041-2EC62606F9C8}" type="datetimeFigureOut">
              <a:rPr lang="uk-UA" smtClean="0"/>
              <a:t>25.06.2025</a:t>
            </a:fld>
            <a:endParaRPr lang="uk-UA"/>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63569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888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836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789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24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uk-UA"/>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7657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B4C71EC6-210F-42DE-9C53-41977AD35B3D}"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129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B4C71EC6-210F-42DE-9C53-41977AD35B3D}" type="datetimeFigureOut">
              <a:rPr lang="ru-RU" smtClean="0"/>
              <a:t>25.06.2025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4117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B4C71EC6-210F-42DE-9C53-41977AD35B3D}" type="datetimeFigureOut">
              <a:rPr lang="ru-RU" smtClean="0"/>
              <a:t>25.06.2025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6820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304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uk-UA"/>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3677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uk-UA"/>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7728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C71EC6-210F-42DE-9C53-41977AD35B3D}" type="datetimeFigureOut">
              <a:rPr lang="ru-RU" smtClean="0"/>
              <a:t>25.06.2025</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30236146"/>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6E2364-9C30-42DF-9EF6-6972A604BB53}"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25.06.2025</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F4EED4-BFF3-4B6A-B2F0-EE860CA09D2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77108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Заголовок 1"/>
          <p:cNvSpPr txBox="1">
            <a:spLocks/>
          </p:cNvSpPr>
          <p:nvPr/>
        </p:nvSpPr>
        <p:spPr>
          <a:xfrm>
            <a:off x="628650" y="2132820"/>
            <a:ext cx="7886700" cy="2304320"/>
          </a:xfrm>
          <a:prstGeom prst="rect">
            <a:avLst/>
          </a:prstGeom>
        </p:spPr>
        <p:txBody>
          <a:bodyPr vert="horz" wrap="square" lIns="91440" tIns="45720" rIns="91440" bIns="45720" rtlCol="0" anchor="b">
            <a:normAutofit/>
          </a:bodyPr>
          <a:lstStyle>
            <a:lvl1pPr algn="l" defTabSz="685800" rtl="0" eaLnBrk="1" latinLnBrk="0" hangingPunct="1">
              <a:lnSpc>
                <a:spcPct val="90000"/>
              </a:lnSpc>
              <a:spcBef>
                <a:spcPct val="0"/>
              </a:spcBef>
              <a:buNone/>
              <a:defRPr sz="4050" b="1" u="sng" kern="1200" cap="all" spc="0" baseline="0">
                <a:solidFill>
                  <a:schemeClr val="bg1"/>
                </a:solidFill>
                <a:effectLst/>
                <a:latin typeface="+mj-lt"/>
                <a:ea typeface="+mj-ea"/>
                <a:cs typeface="+mj-cs"/>
              </a:defRPr>
            </a:lvl1pPr>
          </a:lstStyle>
          <a:p>
            <a:pPr algn="ctr">
              <a:lnSpc>
                <a:spcPct val="100000"/>
              </a:lnSpc>
            </a:pPr>
            <a:r>
              <a:rPr lang="uk-UA" u="none" dirty="0" smtClean="0">
                <a:effectLst>
                  <a:outerShdw blurRad="38100" dist="38100" dir="2700000" algn="tl">
                    <a:srgbClr val="000000">
                      <a:alpha val="43137"/>
                    </a:srgbClr>
                  </a:outerShdw>
                </a:effectLst>
                <a:latin typeface="+mn-lt"/>
                <a:cs typeface="Times New Roman" panose="02020603050405020304" pitchFamily="18" charset="0"/>
              </a:rPr>
              <a:t>НАРОДНИЙ УНІВЕРСИТЕТ</a:t>
            </a:r>
            <a:endParaRPr lang="en-US" u="none" dirty="0" smtClean="0">
              <a:effectLst>
                <a:outerShdw blurRad="38100" dist="38100" dir="2700000" algn="tl">
                  <a:srgbClr val="000000">
                    <a:alpha val="43137"/>
                  </a:srgbClr>
                </a:outerShdw>
              </a:effectLst>
              <a:latin typeface="+mn-lt"/>
              <a:cs typeface="Times New Roman" panose="02020603050405020304" pitchFamily="18" charset="0"/>
            </a:endParaRPr>
          </a:p>
          <a:p>
            <a:pPr algn="ctr">
              <a:lnSpc>
                <a:spcPct val="100000"/>
              </a:lnSpc>
            </a:pPr>
            <a:r>
              <a:rPr lang="uk-UA" u="none" dirty="0" smtClean="0">
                <a:effectLst>
                  <a:outerShdw blurRad="38100" dist="38100" dir="2700000" algn="tl">
                    <a:srgbClr val="000000">
                      <a:alpha val="43137"/>
                    </a:srgbClr>
                  </a:outerShdw>
                </a:effectLst>
                <a:latin typeface="+mn-lt"/>
                <a:cs typeface="Times New Roman" panose="02020603050405020304" pitchFamily="18" charset="0"/>
              </a:rPr>
              <a:t>Мистецтва</a:t>
            </a:r>
          </a:p>
          <a:p>
            <a:pPr algn="ctr">
              <a:lnSpc>
                <a:spcPct val="100000"/>
              </a:lnSpc>
            </a:pPr>
            <a:r>
              <a:rPr lang="uk-UA" u="none" dirty="0" smtClean="0">
                <a:effectLst>
                  <a:outerShdw blurRad="38100" dist="38100" dir="2700000" algn="tl">
                    <a:srgbClr val="000000">
                      <a:alpha val="43137"/>
                    </a:srgbClr>
                  </a:outerShdw>
                </a:effectLst>
                <a:latin typeface="+mn-lt"/>
                <a:cs typeface="Times New Roman" panose="02020603050405020304" pitchFamily="18" charset="0"/>
              </a:rPr>
              <a:t> ТВЕРЕЗОГО СПОСОБУ ЖИТТЯ</a:t>
            </a:r>
            <a:endParaRPr lang="uk-UA" u="none" dirty="0">
              <a:effectLst>
                <a:outerShdw blurRad="38100" dist="38100" dir="2700000" algn="tl">
                  <a:srgbClr val="000000">
                    <a:alpha val="43137"/>
                  </a:srgbClr>
                </a:outerShdw>
              </a:effectLst>
              <a:latin typeface="+mn-lt"/>
              <a:cs typeface="Times New Roman" panose="02020603050405020304" pitchFamily="18" charset="0"/>
            </a:endParaRPr>
          </a:p>
        </p:txBody>
      </p:sp>
    </p:spTree>
    <p:extLst>
      <p:ext uri="{BB962C8B-B14F-4D97-AF65-F5344CB8AC3E}">
        <p14:creationId xmlns:p14="http://schemas.microsoft.com/office/powerpoint/2010/main" val="657869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5" name="Объект 4"/>
          <p:cNvSpPr>
            <a:spLocks noGrp="1"/>
          </p:cNvSpPr>
          <p:nvPr>
            <p:ph sz="quarter" idx="13"/>
          </p:nvPr>
        </p:nvSpPr>
        <p:spPr/>
        <p:txBody>
          <a:bodyPr/>
          <a:lstStyle/>
          <a:p>
            <a:endParaRPr lang="uk-UA" dirty="0"/>
          </a:p>
        </p:txBody>
      </p:sp>
      <p:pic>
        <p:nvPicPr>
          <p:cNvPr id="1026" name="Picture 2" descr="H:\Солдатам\А\Матер'ялі\Аватар.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9"/>
            <a:ext cx="9140843" cy="6855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15770" y="6309400"/>
            <a:ext cx="3836474" cy="400110"/>
          </a:xfrm>
          <a:prstGeom prst="rect">
            <a:avLst/>
          </a:prstGeom>
          <a:solidFill>
            <a:schemeClr val="bg1">
              <a:lumMod val="75000"/>
            </a:schemeClr>
          </a:solidFill>
        </p:spPr>
        <p:txBody>
          <a:bodyPr wrap="square" rtlCol="0">
            <a:spAutoFit/>
          </a:bodyPr>
          <a:lstStyle/>
          <a:p>
            <a:pPr algn="ctr"/>
            <a:r>
              <a:rPr lang="uk-UA" sz="2000" dirty="0" smtClean="0">
                <a:effectLst>
                  <a:outerShdw blurRad="38100" dist="38100" dir="2700000" algn="tl">
                    <a:srgbClr val="000000">
                      <a:alpha val="43137"/>
                    </a:srgbClr>
                  </a:outerShdw>
                </a:effectLst>
              </a:rPr>
              <a:t>П'яний солдат заснув в багатті</a:t>
            </a:r>
            <a:endParaRPr lang="uk-UA"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958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1835620" y="2502030"/>
            <a:ext cx="5544770" cy="1719080"/>
          </a:xfrm>
        </p:spPr>
        <p:txBody>
          <a:bodyPr>
            <a:normAutofit/>
          </a:bodyPr>
          <a:lstStyle/>
          <a:p>
            <a:pPr algn="ctr"/>
            <a:r>
              <a:rPr lang="uk-UA" sz="4800" b="1" dirty="0" smtClean="0">
                <a:solidFill>
                  <a:schemeClr val="bg1"/>
                </a:solidFill>
                <a:effectLst>
                  <a:outerShdw blurRad="38100" dist="38100" dir="2700000" algn="tl">
                    <a:srgbClr val="000000">
                      <a:alpha val="43137"/>
                    </a:srgbClr>
                  </a:outerShdw>
                </a:effectLst>
                <a:latin typeface="+mn-lt"/>
              </a:rPr>
              <a:t>Безпечна доза – 0 г</a:t>
            </a:r>
            <a:endParaRPr lang="uk-UA" sz="48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54026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1799615" y="2096815"/>
            <a:ext cx="5544770" cy="2664370"/>
          </a:xfrm>
        </p:spPr>
        <p:txBody>
          <a:bodyPr>
            <a:normAutofit fontScale="90000"/>
          </a:bodyPr>
          <a:lstStyle/>
          <a:p>
            <a:pPr algn="ctr"/>
            <a:r>
              <a:rPr lang="uk-UA" sz="4800" b="1" dirty="0" smtClean="0">
                <a:solidFill>
                  <a:schemeClr val="bg1"/>
                </a:solidFill>
                <a:effectLst>
                  <a:outerShdw blurRad="38100" dist="38100" dir="2700000" algn="tl">
                    <a:srgbClr val="000000">
                      <a:alpha val="43137"/>
                    </a:srgbClr>
                  </a:outerShdw>
                </a:effectLst>
                <a:latin typeface="+mn-lt"/>
              </a:rPr>
              <a:t>Чим </a:t>
            </a:r>
            <a:r>
              <a:rPr lang="uk-UA" sz="4800" b="1" dirty="0">
                <a:solidFill>
                  <a:schemeClr val="bg1"/>
                </a:solidFill>
                <a:effectLst>
                  <a:outerShdw blurRad="38100" dist="38100" dir="2700000" algn="tl">
                    <a:srgbClr val="000000">
                      <a:alpha val="43137"/>
                    </a:srgbClr>
                  </a:outerShdw>
                </a:effectLst>
                <a:latin typeface="+mn-lt"/>
              </a:rPr>
              <a:t>менше </a:t>
            </a:r>
            <a:r>
              <a:rPr lang="uk-UA" sz="4800" b="1" dirty="0" smtClean="0">
                <a:solidFill>
                  <a:schemeClr val="bg1"/>
                </a:solidFill>
                <a:effectLst>
                  <a:outerShdw blurRad="38100" dist="38100" dir="2700000" algn="tl">
                    <a:srgbClr val="000000">
                      <a:alpha val="43137"/>
                    </a:srgbClr>
                  </a:outerShdw>
                </a:effectLst>
                <a:latin typeface="+mn-lt"/>
              </a:rPr>
              <a:t>алкоголю в </a:t>
            </a:r>
            <a:r>
              <a:rPr lang="uk-UA" sz="4800" b="1" dirty="0">
                <a:solidFill>
                  <a:schemeClr val="bg1"/>
                </a:solidFill>
                <a:effectLst>
                  <a:outerShdw blurRad="38100" dist="38100" dir="2700000" algn="tl">
                    <a:srgbClr val="000000">
                      <a:alpha val="43137"/>
                    </a:srgbClr>
                  </a:outerShdw>
                </a:effectLst>
                <a:latin typeface="+mn-lt"/>
              </a:rPr>
              <a:t>алкогольному виробі, </a:t>
            </a:r>
            <a:r>
              <a:rPr lang="uk-UA" sz="4800" b="1" dirty="0" smtClean="0">
                <a:solidFill>
                  <a:schemeClr val="bg1"/>
                </a:solidFill>
                <a:effectLst>
                  <a:outerShdw blurRad="38100" dist="38100" dir="2700000" algn="tl">
                    <a:srgbClr val="000000">
                      <a:alpha val="43137"/>
                    </a:srgbClr>
                  </a:outerShdw>
                </a:effectLst>
                <a:latin typeface="+mn-lt"/>
              </a:rPr>
              <a:t>тим він більш небезпечний</a:t>
            </a:r>
            <a:endParaRPr lang="uk-UA" sz="48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63769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sz="quarter" idx="13"/>
          </p:nvPr>
        </p:nvSpPr>
        <p:spPr>
          <a:xfrm>
            <a:off x="457200" y="1484730"/>
            <a:ext cx="8229600" cy="3461381"/>
          </a:xfrm>
        </p:spPr>
        <p:txBody>
          <a:bodyPr>
            <a:normAutofit/>
          </a:bodyPr>
          <a:lstStyle/>
          <a:p>
            <a:pPr marL="0" indent="0" algn="ctr">
              <a:buNone/>
            </a:pPr>
            <a:r>
              <a:rPr lang="uk-UA" sz="4400" b="1" dirty="0" smtClean="0">
                <a:solidFill>
                  <a:schemeClr val="bg1"/>
                </a:solidFill>
                <a:effectLst>
                  <a:outerShdw blurRad="38100" dist="38100" dir="2700000" algn="tl">
                    <a:srgbClr val="000000">
                      <a:alpha val="43137"/>
                    </a:srgbClr>
                  </a:outerShdw>
                </a:effectLst>
              </a:rPr>
              <a:t>Висновок:</a:t>
            </a:r>
            <a:br>
              <a:rPr lang="uk-UA" sz="4400" b="1" dirty="0" smtClean="0">
                <a:solidFill>
                  <a:schemeClr val="bg1"/>
                </a:solidFill>
                <a:effectLst>
                  <a:outerShdw blurRad="38100" dist="38100" dir="2700000" algn="tl">
                    <a:srgbClr val="000000">
                      <a:alpha val="43137"/>
                    </a:srgbClr>
                  </a:outerShdw>
                </a:effectLst>
              </a:rPr>
            </a:br>
            <a:r>
              <a:rPr lang="uk-UA" sz="4400" b="1" dirty="0" smtClean="0">
                <a:solidFill>
                  <a:schemeClr val="bg1"/>
                </a:solidFill>
                <a:effectLst>
                  <a:outerShdw blurRad="38100" dist="38100" dir="2700000" algn="tl">
                    <a:srgbClr val="000000">
                      <a:alpha val="43137"/>
                    </a:srgbClr>
                  </a:outerShdw>
                </a:effectLst>
              </a:rPr>
              <a:t>"культурне пиття" наркотичної отрути</a:t>
            </a:r>
            <a:r>
              <a:rPr lang="uk-UA" sz="4400" b="1" dirty="0">
                <a:solidFill>
                  <a:schemeClr val="bg1"/>
                </a:solidFill>
                <a:effectLst>
                  <a:outerShdw blurRad="38100" dist="38100" dir="2700000" algn="tl">
                    <a:srgbClr val="000000">
                      <a:alpha val="43137"/>
                    </a:srgbClr>
                  </a:outerShdw>
                </a:effectLst>
              </a:rPr>
              <a:t> ‒ алкоголю </a:t>
            </a:r>
            <a:r>
              <a:rPr lang="uk-UA" sz="4400" b="1" dirty="0" smtClean="0">
                <a:solidFill>
                  <a:schemeClr val="bg1"/>
                </a:solidFill>
                <a:effectLst>
                  <a:outerShdw blurRad="38100" dist="38100" dir="2700000" algn="tl">
                    <a:srgbClr val="000000">
                      <a:alpha val="43137"/>
                    </a:srgbClr>
                  </a:outerShdw>
                </a:effectLst>
              </a:rPr>
              <a:t>‒ абсурд,</a:t>
            </a:r>
            <a:br>
              <a:rPr lang="uk-UA" sz="4400" b="1" dirty="0" smtClean="0">
                <a:solidFill>
                  <a:schemeClr val="bg1"/>
                </a:solidFill>
                <a:effectLst>
                  <a:outerShdw blurRad="38100" dist="38100" dir="2700000" algn="tl">
                    <a:srgbClr val="000000">
                      <a:alpha val="43137"/>
                    </a:srgbClr>
                  </a:outerShdw>
                </a:effectLst>
              </a:rPr>
            </a:br>
            <a:r>
              <a:rPr lang="uk-UA" sz="4400" b="1" dirty="0" smtClean="0">
                <a:solidFill>
                  <a:schemeClr val="bg1"/>
                </a:solidFill>
                <a:effectLst>
                  <a:outerShdw blurRad="38100" dist="38100" dir="2700000" algn="tl">
                    <a:srgbClr val="000000">
                      <a:alpha val="43137"/>
                    </a:srgbClr>
                  </a:outerShdw>
                </a:effectLst>
              </a:rPr>
              <a:t>антинаукове вірування,</a:t>
            </a:r>
            <a:br>
              <a:rPr lang="uk-UA" sz="4400" b="1" dirty="0" smtClean="0">
                <a:solidFill>
                  <a:schemeClr val="bg1"/>
                </a:solidFill>
                <a:effectLst>
                  <a:outerShdw blurRad="38100" dist="38100" dir="2700000" algn="tl">
                    <a:srgbClr val="000000">
                      <a:alpha val="43137"/>
                    </a:srgbClr>
                  </a:outerShdw>
                </a:effectLst>
              </a:rPr>
            </a:br>
            <a:r>
              <a:rPr lang="uk-UA" sz="4400" b="1" dirty="0" smtClean="0">
                <a:solidFill>
                  <a:schemeClr val="bg1"/>
                </a:solidFill>
                <a:effectLst>
                  <a:outerShdw blurRad="38100" dist="38100" dir="2700000" algn="tl">
                    <a:srgbClr val="000000">
                      <a:alpha val="43137"/>
                    </a:srgbClr>
                  </a:outerShdw>
                </a:effectLst>
              </a:rPr>
              <a:t>шкідлива народна традиція</a:t>
            </a:r>
            <a:endParaRPr lang="uk-UA"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50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026" name="Picture 2" descr="C:\Users\AAA\Desktop\143265828077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5737">
            <a:off x="1507300" y="1748499"/>
            <a:ext cx="5955303" cy="44664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Заголовок 1"/>
          <p:cNvSpPr>
            <a:spLocks noGrp="1"/>
          </p:cNvSpPr>
          <p:nvPr>
            <p:ph type="title"/>
          </p:nvPr>
        </p:nvSpPr>
        <p:spPr>
          <a:xfrm>
            <a:off x="628650" y="365127"/>
            <a:ext cx="7886700" cy="903574"/>
          </a:xfrm>
        </p:spPr>
        <p:txBody>
          <a:bodyPr>
            <a:noAutofit/>
          </a:bodyPr>
          <a:lstStyle/>
          <a:p>
            <a:pPr algn="ctr"/>
            <a:r>
              <a:rPr lang="uk-UA" sz="4000" b="1" dirty="0" smtClean="0">
                <a:effectLst>
                  <a:outerShdw blurRad="38100" dist="38100" dir="2700000" algn="tl">
                    <a:srgbClr val="000000">
                      <a:alpha val="43137"/>
                    </a:srgbClr>
                  </a:outerShdw>
                </a:effectLst>
                <a:latin typeface="+mn-lt"/>
                <a:cs typeface="Times New Roman" panose="02020603050405020304" pitchFamily="18" charset="0"/>
              </a:rPr>
              <a:t>Про теорію</a:t>
            </a:r>
            <a:br>
              <a:rPr lang="uk-UA" sz="4000" b="1" dirty="0" smtClean="0">
                <a:effectLst>
                  <a:outerShdw blurRad="38100" dist="38100" dir="2700000" algn="tl">
                    <a:srgbClr val="000000">
                      <a:alpha val="43137"/>
                    </a:srgbClr>
                  </a:outerShdw>
                </a:effectLst>
                <a:latin typeface="+mn-lt"/>
                <a:cs typeface="Times New Roman" panose="02020603050405020304" pitchFamily="18" charset="0"/>
              </a:rPr>
            </a:br>
            <a:r>
              <a:rPr lang="uk-UA" sz="4000" b="1" dirty="0">
                <a:effectLst>
                  <a:outerShdw blurRad="38100" dist="38100" dir="2700000" algn="tl">
                    <a:srgbClr val="000000">
                      <a:alpha val="43137"/>
                    </a:srgbClr>
                  </a:outerShdw>
                </a:effectLst>
                <a:latin typeface="+mn-lt"/>
                <a:cs typeface="Times New Roman" panose="02020603050405020304" pitchFamily="18" charset="0"/>
              </a:rPr>
              <a:t>"</a:t>
            </a:r>
            <a:r>
              <a:rPr lang="uk-UA" sz="4000" b="1" dirty="0" smtClean="0">
                <a:effectLst>
                  <a:outerShdw blurRad="38100" dist="38100" dir="2700000" algn="tl">
                    <a:srgbClr val="000000">
                      <a:alpha val="43137"/>
                    </a:srgbClr>
                  </a:outerShdw>
                </a:effectLst>
                <a:latin typeface="+mn-lt"/>
                <a:cs typeface="Times New Roman" panose="02020603050405020304" pitchFamily="18" charset="0"/>
              </a:rPr>
              <a:t>культурного і помірного пиття"</a:t>
            </a:r>
            <a:endParaRPr lang="uk-UA" sz="4000" b="1" dirty="0">
              <a:effectLst>
                <a:outerShdw blurRad="38100" dist="38100" dir="2700000" algn="tl">
                  <a:srgbClr val="000000">
                    <a:alpha val="43137"/>
                  </a:srgbClr>
                </a:outerShdw>
              </a:effectLst>
              <a:latin typeface="+mn-lt"/>
              <a:cs typeface="Times New Roman" panose="02020603050405020304" pitchFamily="18" charset="0"/>
            </a:endParaRPr>
          </a:p>
        </p:txBody>
      </p:sp>
    </p:spTree>
    <p:extLst>
      <p:ext uri="{BB962C8B-B14F-4D97-AF65-F5344CB8AC3E}">
        <p14:creationId xmlns:p14="http://schemas.microsoft.com/office/powerpoint/2010/main" val="416262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052" name="Picture 4" descr="C:\Users\AAA\Desktop\znak_radiaciy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3609" y="620688"/>
            <a:ext cx="2094218" cy="183453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332570"/>
            <a:ext cx="8229600" cy="1210146"/>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rmAutofit/>
          </a:bodyPr>
          <a:lstStyle/>
          <a:p>
            <a:pPr algn="l"/>
            <a:r>
              <a:rPr lang="uk-UA" sz="3600" b="1" dirty="0" smtClean="0">
                <a:latin typeface="+mn-lt"/>
              </a:rPr>
              <a:t>Брехня:</a:t>
            </a:r>
            <a:r>
              <a:rPr lang="uk-UA" sz="3600" dirty="0" smtClean="0">
                <a:latin typeface="+mn-lt"/>
              </a:rPr>
              <a:t/>
            </a:r>
            <a:br>
              <a:rPr lang="uk-UA" sz="3600" dirty="0" smtClean="0">
                <a:latin typeface="+mn-lt"/>
              </a:rPr>
            </a:br>
            <a:r>
              <a:rPr lang="uk-UA" sz="3600" dirty="0" smtClean="0">
                <a:latin typeface="+mn-lt"/>
              </a:rPr>
              <a:t>"алкоголь захищає від радіації"</a:t>
            </a:r>
            <a:endParaRPr lang="ru-RU" sz="3600" dirty="0">
              <a:latin typeface="+mn-lt"/>
            </a:endParaRPr>
          </a:p>
        </p:txBody>
      </p:sp>
      <p:sp>
        <p:nvSpPr>
          <p:cNvPr id="7" name="Заголовок 1"/>
          <p:cNvSpPr txBox="1">
            <a:spLocks/>
          </p:cNvSpPr>
          <p:nvPr/>
        </p:nvSpPr>
        <p:spPr>
          <a:xfrm>
            <a:off x="467544" y="1830834"/>
            <a:ext cx="8229600" cy="4838616"/>
          </a:xfrm>
          <a:prstGeom prst="rect">
            <a:avLst/>
          </a:prstGeom>
          <a:gradFill>
            <a:gsLst>
              <a:gs pos="0">
                <a:schemeClr val="tx2">
                  <a:lumMod val="40000"/>
                  <a:lumOff val="60000"/>
                </a:schemeClr>
              </a:gs>
              <a:gs pos="62000">
                <a:schemeClr val="accent1">
                  <a:tint val="44500"/>
                  <a:satMod val="160000"/>
                </a:schemeClr>
              </a:gs>
              <a:gs pos="100000">
                <a:schemeClr val="accent1">
                  <a:tint val="23500"/>
                  <a:satMod val="160000"/>
                  <a:alpha val="0"/>
                </a:schemeClr>
              </a:gs>
            </a:gsLst>
            <a:lin ang="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sz="3600" b="1" dirty="0" smtClean="0">
                <a:latin typeface="+mn-lt"/>
              </a:rPr>
              <a:t>Правда:</a:t>
            </a:r>
          </a:p>
          <a:p>
            <a:pPr algn="l"/>
            <a:endParaRPr lang="uk-UA" sz="3600" dirty="0">
              <a:latin typeface="+mn-lt"/>
            </a:endParaRPr>
          </a:p>
          <a:p>
            <a:pPr algn="l"/>
            <a:r>
              <a:rPr lang="uk-UA" sz="3600" dirty="0" smtClean="0">
                <a:latin typeface="+mn-lt"/>
              </a:rPr>
              <a:t/>
            </a:r>
            <a:br>
              <a:rPr lang="uk-UA" sz="3600" dirty="0" smtClean="0">
                <a:latin typeface="+mn-lt"/>
              </a:rPr>
            </a:br>
            <a:endParaRPr lang="uk-UA" sz="3600" dirty="0" smtClean="0">
              <a:latin typeface="+mn-lt"/>
            </a:endParaRPr>
          </a:p>
          <a:p>
            <a:pPr algn="l"/>
            <a:endParaRPr lang="uk-UA" sz="3600" dirty="0">
              <a:latin typeface="+mn-lt"/>
            </a:endParaRPr>
          </a:p>
          <a:p>
            <a:pPr algn="l"/>
            <a:endParaRPr lang="uk-UA" sz="3600" dirty="0" smtClean="0">
              <a:latin typeface="+mn-lt"/>
            </a:endParaRPr>
          </a:p>
          <a:p>
            <a:pPr algn="r"/>
            <a:endParaRPr lang="ru-RU" sz="1800" dirty="0" smtClean="0">
              <a:latin typeface="+mn-lt"/>
            </a:endParaRPr>
          </a:p>
          <a:p>
            <a:pPr algn="r"/>
            <a:endParaRPr lang="ru-RU" sz="1800" dirty="0">
              <a:latin typeface="+mn-lt"/>
            </a:endParaRPr>
          </a:p>
          <a:p>
            <a:pPr algn="r"/>
            <a:endParaRPr lang="ru-RU" sz="1800" dirty="0">
              <a:latin typeface="+mn-lt"/>
            </a:endParaRPr>
          </a:p>
          <a:p>
            <a:pPr algn="r"/>
            <a:endParaRPr lang="ru-RU" sz="1800" dirty="0" smtClean="0">
              <a:latin typeface="+mn-lt"/>
            </a:endParaRPr>
          </a:p>
          <a:p>
            <a:pPr algn="r"/>
            <a:r>
              <a:rPr lang="ru-RU" sz="1800" dirty="0" smtClean="0">
                <a:latin typeface="+mn-lt"/>
              </a:rPr>
              <a:t>"</a:t>
            </a:r>
            <a:r>
              <a:rPr lang="ru-RU" sz="1800" dirty="0" err="1" smtClean="0">
                <a:latin typeface="+mn-lt"/>
              </a:rPr>
              <a:t>Радіаційне</a:t>
            </a:r>
            <a:r>
              <a:rPr lang="ru-RU" sz="1800" dirty="0" smtClean="0">
                <a:latin typeface="+mn-lt"/>
              </a:rPr>
              <a:t> </a:t>
            </a:r>
            <a:r>
              <a:rPr lang="ru-RU" sz="1800" dirty="0" err="1" smtClean="0">
                <a:latin typeface="+mn-lt"/>
              </a:rPr>
              <a:t>ураження</a:t>
            </a:r>
            <a:r>
              <a:rPr lang="ru-RU" sz="1800" dirty="0" smtClean="0">
                <a:latin typeface="+mn-lt"/>
              </a:rPr>
              <a:t> головного </a:t>
            </a:r>
            <a:r>
              <a:rPr lang="ru-RU" sz="1800" dirty="0" err="1" smtClean="0">
                <a:latin typeface="+mn-lt"/>
              </a:rPr>
              <a:t>мозку</a:t>
            </a:r>
            <a:r>
              <a:rPr lang="ru-RU" sz="1800" dirty="0" smtClean="0">
                <a:latin typeface="+mn-lt"/>
              </a:rPr>
              <a:t>", </a:t>
            </a:r>
            <a:r>
              <a:rPr lang="uk-UA" sz="1800" dirty="0" smtClean="0">
                <a:latin typeface="+mn-lt"/>
              </a:rPr>
              <a:t>М. </a:t>
            </a:r>
            <a:r>
              <a:rPr lang="ru-RU" sz="1800" dirty="0" err="1" smtClean="0">
                <a:latin typeface="+mn-lt"/>
              </a:rPr>
              <a:t>Енергоатоміздат</a:t>
            </a:r>
            <a:r>
              <a:rPr lang="uk-UA" sz="1800" dirty="0" smtClean="0">
                <a:latin typeface="+mn-lt"/>
              </a:rPr>
              <a:t> 1991 с. 195</a:t>
            </a:r>
            <a:endParaRPr lang="ru-RU" sz="1800" dirty="0">
              <a:latin typeface="+mn-lt"/>
            </a:endParaRP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27675" b="22523"/>
          <a:stretch/>
        </p:blipFill>
        <p:spPr>
          <a:xfrm>
            <a:off x="611450" y="2708900"/>
            <a:ext cx="8085694" cy="3287146"/>
          </a:xfrm>
          <a:prstGeom prst="rect">
            <a:avLst/>
          </a:prstGeom>
          <a:ln>
            <a:noFill/>
          </a:ln>
          <a:effectLst>
            <a:outerShdw blurRad="292100" dist="139700" dir="2700000" algn="tl" rotWithShape="0">
              <a:srgbClr val="333333">
                <a:alpha val="65000"/>
              </a:srgbClr>
            </a:outerShdw>
          </a:effectLst>
        </p:spPr>
      </p:pic>
      <p:cxnSp>
        <p:nvCxnSpPr>
          <p:cNvPr id="8" name="Прямая соединительная линия 7"/>
          <p:cNvCxnSpPr/>
          <p:nvPr/>
        </p:nvCxnSpPr>
        <p:spPr>
          <a:xfrm>
            <a:off x="683460" y="4005080"/>
            <a:ext cx="78445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683460" y="4293120"/>
            <a:ext cx="78445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683460" y="4581160"/>
            <a:ext cx="78445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683460" y="4869200"/>
            <a:ext cx="78445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7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570"/>
            <a:ext cx="8229600" cy="1512132"/>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rmAutofit/>
          </a:bodyPr>
          <a:lstStyle/>
          <a:p>
            <a:pPr algn="l"/>
            <a:r>
              <a:rPr lang="uk-UA" sz="3600" b="1" dirty="0" smtClean="0">
                <a:latin typeface="+mn-lt"/>
              </a:rPr>
              <a:t>Брехня (радянська</a:t>
            </a:r>
            <a:r>
              <a:rPr lang="ru-RU" sz="3600" b="1" dirty="0" smtClean="0">
                <a:latin typeface="+mn-lt"/>
              </a:rPr>
              <a:t>)</a:t>
            </a:r>
            <a:r>
              <a:rPr lang="uk-UA" sz="3600" b="1" dirty="0" smtClean="0">
                <a:latin typeface="+mn-lt"/>
              </a:rPr>
              <a:t>:</a:t>
            </a:r>
            <a:r>
              <a:rPr lang="uk-UA" sz="3600" dirty="0" smtClean="0"/>
              <a:t/>
            </a:r>
            <a:br>
              <a:rPr lang="uk-UA" sz="3600" dirty="0" smtClean="0"/>
            </a:br>
            <a:r>
              <a:rPr lang="uk-UA" sz="2800" dirty="0" smtClean="0">
                <a:latin typeface="+mn-lt"/>
              </a:rPr>
              <a:t>"</a:t>
            </a:r>
            <a:r>
              <a:rPr lang="ru-RU" sz="2800" dirty="0" err="1" smtClean="0">
                <a:latin typeface="+mn-lt"/>
              </a:rPr>
              <a:t>еслі</a:t>
            </a:r>
            <a:r>
              <a:rPr lang="ru-RU" sz="2800" dirty="0" smtClean="0">
                <a:latin typeface="+mn-lt"/>
              </a:rPr>
              <a:t> би </a:t>
            </a:r>
            <a:r>
              <a:rPr lang="ru-RU" sz="2800" dirty="0" err="1" smtClean="0">
                <a:latin typeface="+mn-lt"/>
              </a:rPr>
              <a:t>нє</a:t>
            </a:r>
            <a:r>
              <a:rPr lang="ru-RU" sz="2800" dirty="0" smtClean="0">
                <a:latin typeface="+mn-lt"/>
              </a:rPr>
              <a:t> </a:t>
            </a:r>
            <a:r>
              <a:rPr lang="ru-RU" sz="2800" dirty="0" err="1" smtClean="0">
                <a:latin typeface="+mn-lt"/>
              </a:rPr>
              <a:t>фронтовиє</a:t>
            </a:r>
            <a:r>
              <a:rPr lang="ru-RU" sz="2800" dirty="0" smtClean="0">
                <a:latin typeface="+mn-lt"/>
              </a:rPr>
              <a:t> </a:t>
            </a:r>
            <a:r>
              <a:rPr lang="ru-RU" sz="2800" dirty="0">
                <a:latin typeface="+mn-lt"/>
              </a:rPr>
              <a:t>100 </a:t>
            </a:r>
            <a:r>
              <a:rPr lang="ru-RU" sz="2800" dirty="0" smtClean="0">
                <a:latin typeface="+mn-lt"/>
              </a:rPr>
              <a:t>грамм, ми би </a:t>
            </a:r>
            <a:r>
              <a:rPr lang="ru-RU" sz="2800" dirty="0" err="1" smtClean="0">
                <a:latin typeface="+mn-lt"/>
              </a:rPr>
              <a:t>нє</a:t>
            </a:r>
            <a:r>
              <a:rPr lang="ru-RU" sz="2800" dirty="0" smtClean="0">
                <a:latin typeface="+mn-lt"/>
              </a:rPr>
              <a:t> </a:t>
            </a:r>
            <a:r>
              <a:rPr lang="ru-RU" sz="2800" dirty="0" err="1" smtClean="0">
                <a:latin typeface="+mn-lt"/>
              </a:rPr>
              <a:t>пабєділі</a:t>
            </a:r>
            <a:r>
              <a:rPr lang="ru-RU" sz="2800" dirty="0" smtClean="0">
                <a:latin typeface="+mn-lt"/>
              </a:rPr>
              <a:t>…"</a:t>
            </a:r>
            <a:endParaRPr lang="ru-RU" sz="2800" dirty="0">
              <a:latin typeface="+mn-lt"/>
            </a:endParaRPr>
          </a:p>
        </p:txBody>
      </p:sp>
      <p:sp>
        <p:nvSpPr>
          <p:cNvPr id="3" name="Заголовок 1"/>
          <p:cNvSpPr txBox="1">
            <a:spLocks/>
          </p:cNvSpPr>
          <p:nvPr/>
        </p:nvSpPr>
        <p:spPr>
          <a:xfrm>
            <a:off x="457200" y="2060810"/>
            <a:ext cx="8229600" cy="4608640"/>
          </a:xfrm>
          <a:prstGeom prst="rect">
            <a:avLst/>
          </a:prstGeom>
          <a:gradFill>
            <a:gsLst>
              <a:gs pos="0">
                <a:schemeClr val="tx2">
                  <a:lumMod val="40000"/>
                  <a:lumOff val="60000"/>
                </a:schemeClr>
              </a:gs>
              <a:gs pos="62000">
                <a:schemeClr val="accent1">
                  <a:tint val="44500"/>
                  <a:satMod val="160000"/>
                </a:schemeClr>
              </a:gs>
              <a:gs pos="100000">
                <a:schemeClr val="accent1">
                  <a:tint val="23500"/>
                  <a:satMod val="160000"/>
                  <a:alpha val="0"/>
                </a:schemeClr>
              </a:gs>
            </a:gsLst>
            <a:lin ang="0" scaled="0"/>
          </a:gra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sz="3600" b="1" dirty="0" smtClean="0">
                <a:latin typeface="+mn-lt"/>
              </a:rPr>
              <a:t>Правда:</a:t>
            </a:r>
          </a:p>
          <a:p>
            <a:pPr algn="l"/>
            <a:r>
              <a:rPr lang="uk-UA" sz="2800" dirty="0" smtClean="0">
                <a:latin typeface="+mn-lt"/>
              </a:rPr>
              <a:t>Скільки </a:t>
            </a:r>
            <a:r>
              <a:rPr lang="uk-UA" sz="2800" dirty="0">
                <a:latin typeface="+mn-lt"/>
              </a:rPr>
              <a:t>позицій було </a:t>
            </a:r>
            <a:r>
              <a:rPr lang="uk-UA" sz="2800" dirty="0" err="1">
                <a:latin typeface="+mn-lt"/>
              </a:rPr>
              <a:t>проспано</a:t>
            </a:r>
            <a:r>
              <a:rPr lang="uk-UA" sz="2800" dirty="0">
                <a:latin typeface="+mn-lt"/>
              </a:rPr>
              <a:t> п’яними? Скільки разів ворог спокійно заходив, поки алкаші спали в калюжі антисептика? Скільки сплячих забрали в полон або просто зарізали? Вам про </a:t>
            </a:r>
            <a:r>
              <a:rPr lang="uk-UA" sz="2800" dirty="0" smtClean="0">
                <a:latin typeface="+mn-lt"/>
              </a:rPr>
              <a:t>це</a:t>
            </a:r>
            <a:br>
              <a:rPr lang="uk-UA" sz="2800" dirty="0" smtClean="0">
                <a:latin typeface="+mn-lt"/>
              </a:rPr>
            </a:br>
            <a:r>
              <a:rPr lang="uk-UA" sz="2800" dirty="0" smtClean="0">
                <a:latin typeface="+mn-lt"/>
              </a:rPr>
              <a:t>не </a:t>
            </a:r>
            <a:r>
              <a:rPr lang="uk-UA" sz="2800" dirty="0">
                <a:latin typeface="+mn-lt"/>
              </a:rPr>
              <a:t>скажуть по телевізору, але </a:t>
            </a:r>
            <a:r>
              <a:rPr lang="uk-UA" sz="2800" dirty="0" smtClean="0">
                <a:latin typeface="+mn-lt"/>
              </a:rPr>
              <a:t>це</a:t>
            </a:r>
            <a:br>
              <a:rPr lang="uk-UA" sz="2800" dirty="0" smtClean="0">
                <a:latin typeface="+mn-lt"/>
              </a:rPr>
            </a:br>
            <a:r>
              <a:rPr lang="uk-UA" sz="2800" dirty="0" smtClean="0">
                <a:latin typeface="+mn-lt"/>
              </a:rPr>
              <a:t>відбувається</a:t>
            </a:r>
            <a:r>
              <a:rPr lang="uk-UA" sz="2800" dirty="0">
                <a:latin typeface="+mn-lt"/>
              </a:rPr>
              <a:t>…</a:t>
            </a:r>
          </a:p>
          <a:p>
            <a:pPr algn="l"/>
            <a:r>
              <a:rPr lang="uk-UA" sz="2800" dirty="0">
                <a:latin typeface="+mn-lt"/>
              </a:rPr>
              <a:t>Війна — це місце сили, </a:t>
            </a:r>
            <a:r>
              <a:rPr lang="uk-UA" sz="2800" dirty="0" smtClean="0">
                <a:latin typeface="+mn-lt"/>
              </a:rPr>
              <a:t>відповідальності</a:t>
            </a:r>
            <a:br>
              <a:rPr lang="uk-UA" sz="2800" dirty="0" smtClean="0">
                <a:latin typeface="+mn-lt"/>
              </a:rPr>
            </a:br>
            <a:r>
              <a:rPr lang="uk-UA" sz="2800" dirty="0" smtClean="0">
                <a:latin typeface="+mn-lt"/>
              </a:rPr>
              <a:t>й </a:t>
            </a:r>
            <a:r>
              <a:rPr lang="uk-UA" sz="2800" dirty="0">
                <a:latin typeface="+mn-lt"/>
              </a:rPr>
              <a:t>ясного </a:t>
            </a:r>
            <a:r>
              <a:rPr lang="uk-UA" sz="2800" dirty="0" smtClean="0">
                <a:latin typeface="+mn-lt"/>
              </a:rPr>
              <a:t>розуму.</a:t>
            </a:r>
            <a:endParaRPr lang="uk-UA" sz="1600" dirty="0" smtClean="0">
              <a:latin typeface="+mn-lt"/>
            </a:endParaRPr>
          </a:p>
        </p:txBody>
      </p:sp>
      <p:pic>
        <p:nvPicPr>
          <p:cNvPr id="5" name="Рисунок 4"/>
          <p:cNvPicPr>
            <a:picLocks noChangeAspect="1"/>
          </p:cNvPicPr>
          <p:nvPr/>
        </p:nvPicPr>
        <p:blipFill>
          <a:blip r:embed="rId3"/>
          <a:stretch>
            <a:fillRect/>
          </a:stretch>
        </p:blipFill>
        <p:spPr>
          <a:xfrm>
            <a:off x="6804310" y="3969114"/>
            <a:ext cx="2195670" cy="2258935"/>
          </a:xfrm>
          <a:prstGeom prst="rect">
            <a:avLst/>
          </a:prstGeom>
        </p:spPr>
      </p:pic>
      <p:sp>
        <p:nvSpPr>
          <p:cNvPr id="6" name="TextBox 5"/>
          <p:cNvSpPr txBox="1"/>
          <p:nvPr/>
        </p:nvSpPr>
        <p:spPr>
          <a:xfrm>
            <a:off x="412776" y="6336103"/>
            <a:ext cx="8740663" cy="307777"/>
          </a:xfrm>
          <a:prstGeom prst="rect">
            <a:avLst/>
          </a:prstGeom>
          <a:noFill/>
        </p:spPr>
        <p:txBody>
          <a:bodyPr wrap="none" rtlCol="0">
            <a:spAutoFit/>
          </a:bodyPr>
          <a:lstStyle/>
          <a:p>
            <a:r>
              <a:rPr lang="uk-UA" sz="1400" dirty="0"/>
              <a:t>Керівник медичної служби УЛЬФ Першого окремого штурмового батальйону "Вовки Да Вінчі" Аліна </a:t>
            </a:r>
            <a:r>
              <a:rPr lang="uk-UA" sz="1400" dirty="0" smtClean="0"/>
              <a:t>Михайлова</a:t>
            </a:r>
            <a:endParaRPr lang="uk-UA" sz="1400" dirty="0"/>
          </a:p>
        </p:txBody>
      </p:sp>
    </p:spTree>
    <p:extLst>
      <p:ext uri="{BB962C8B-B14F-4D97-AF65-F5344CB8AC3E}">
        <p14:creationId xmlns:p14="http://schemas.microsoft.com/office/powerpoint/2010/main" val="48184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075" name="Picture 3" descr="C:\Users\AAA\Desktop\859f9u-9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79" b="1"/>
          <a:stretch/>
        </p:blipFill>
        <p:spPr bwMode="auto">
          <a:xfrm rot="17753181">
            <a:off x="4995828" y="1191998"/>
            <a:ext cx="3945007" cy="2580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332570"/>
            <a:ext cx="8229600" cy="1872208"/>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Autofit/>
          </a:bodyPr>
          <a:lstStyle/>
          <a:p>
            <a:pPr algn="l"/>
            <a:r>
              <a:rPr lang="uk-UA" sz="3600" b="1" dirty="0" smtClean="0">
                <a:latin typeface="+mn-lt"/>
              </a:rPr>
              <a:t>Брехня:</a:t>
            </a:r>
            <a:r>
              <a:rPr lang="uk-UA" sz="3600" dirty="0" smtClean="0">
                <a:latin typeface="+mn-lt"/>
              </a:rPr>
              <a:t/>
            </a:r>
            <a:br>
              <a:rPr lang="uk-UA" sz="3600" dirty="0" smtClean="0">
                <a:latin typeface="+mn-lt"/>
              </a:rPr>
            </a:br>
            <a:r>
              <a:rPr lang="uk-UA" sz="3200" dirty="0">
                <a:latin typeface="+mn-lt"/>
              </a:rPr>
              <a:t>"</a:t>
            </a:r>
            <a:r>
              <a:rPr lang="uk-UA" sz="3200" dirty="0" smtClean="0">
                <a:latin typeface="+mn-lt"/>
              </a:rPr>
              <a:t>Вино містить багато корисних</a:t>
            </a:r>
            <a:br>
              <a:rPr lang="uk-UA" sz="3200" dirty="0" smtClean="0">
                <a:latin typeface="+mn-lt"/>
              </a:rPr>
            </a:br>
            <a:r>
              <a:rPr lang="uk-UA" sz="3200" dirty="0" smtClean="0">
                <a:latin typeface="+mn-lt"/>
              </a:rPr>
              <a:t>вітамінів і мікроелементів"</a:t>
            </a:r>
            <a:endParaRPr lang="ru-RU" sz="3200" dirty="0">
              <a:latin typeface="+mn-lt"/>
            </a:endParaRPr>
          </a:p>
        </p:txBody>
      </p:sp>
      <p:sp>
        <p:nvSpPr>
          <p:cNvPr id="7" name="Заголовок 1"/>
          <p:cNvSpPr txBox="1">
            <a:spLocks/>
          </p:cNvSpPr>
          <p:nvPr/>
        </p:nvSpPr>
        <p:spPr>
          <a:xfrm>
            <a:off x="467544" y="2392953"/>
            <a:ext cx="8229600" cy="4204399"/>
          </a:xfrm>
          <a:prstGeom prst="rect">
            <a:avLst/>
          </a:prstGeom>
          <a:solidFill>
            <a:schemeClr val="accent1"/>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uk-UA" sz="3600" b="1" dirty="0" smtClean="0">
                <a:latin typeface="+mn-lt"/>
              </a:rPr>
              <a:t>Правда:</a:t>
            </a:r>
            <a:endParaRPr lang="uk-UA" sz="3600" dirty="0">
              <a:latin typeface="+mn-lt"/>
            </a:endParaRPr>
          </a:p>
          <a:p>
            <a:pPr algn="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2400" dirty="0" smtClean="0">
                <a:latin typeface="+mn-lt"/>
              </a:rPr>
              <a:t/>
            </a:r>
            <a:br>
              <a:rPr lang="uk-UA" sz="2400" dirty="0" smtClean="0">
                <a:latin typeface="+mn-lt"/>
              </a:rPr>
            </a:br>
            <a:r>
              <a:rPr lang="uk-UA" sz="1600" b="1" dirty="0" smtClean="0">
                <a:solidFill>
                  <a:schemeClr val="bg1"/>
                </a:solidFill>
                <a:latin typeface="+mn-lt"/>
              </a:rPr>
              <a:t>Суботін </a:t>
            </a:r>
            <a:r>
              <a:rPr lang="uk-UA" sz="1600" b="1" dirty="0">
                <a:solidFill>
                  <a:schemeClr val="bg1"/>
                </a:solidFill>
                <a:latin typeface="+mn-lt"/>
              </a:rPr>
              <a:t>А.В. </a:t>
            </a:r>
            <a:r>
              <a:rPr lang="uk-UA" sz="1600" b="1" dirty="0" smtClean="0">
                <a:solidFill>
                  <a:schemeClr val="bg1"/>
                </a:solidFill>
                <a:latin typeface="+mn-lt"/>
              </a:rPr>
              <a:t>та ін. "Фізико-хімічні</a:t>
            </a:r>
            <a:r>
              <a:rPr lang="ru-RU" sz="1600" b="1" dirty="0" smtClean="0">
                <a:solidFill>
                  <a:schemeClr val="bg1"/>
                </a:solidFill>
                <a:latin typeface="+mn-lt"/>
              </a:rPr>
              <a:t> </a:t>
            </a:r>
            <a:r>
              <a:rPr lang="uk-UA" sz="1600" b="1" dirty="0" smtClean="0">
                <a:solidFill>
                  <a:schemeClr val="bg1"/>
                </a:solidFill>
                <a:latin typeface="+mn-lt"/>
              </a:rPr>
              <a:t>показники</a:t>
            </a:r>
            <a:r>
              <a:rPr lang="ru-RU" sz="1600" b="1" dirty="0" smtClean="0">
                <a:solidFill>
                  <a:schemeClr val="bg1"/>
                </a:solidFill>
                <a:latin typeface="+mn-lt"/>
              </a:rPr>
              <a:t> </a:t>
            </a:r>
            <a:r>
              <a:rPr lang="ru-RU" sz="1600" b="1" dirty="0">
                <a:solidFill>
                  <a:schemeClr val="bg1"/>
                </a:solidFill>
                <a:latin typeface="+mn-lt"/>
              </a:rPr>
              <a:t>вина </a:t>
            </a:r>
            <a:r>
              <a:rPr lang="ru-RU" sz="1600" b="1" dirty="0" smtClean="0">
                <a:solidFill>
                  <a:schemeClr val="bg1"/>
                </a:solidFill>
                <a:latin typeface="+mn-lt"/>
              </a:rPr>
              <a:t>і </a:t>
            </a:r>
            <a:r>
              <a:rPr lang="uk-UA" sz="1600" b="1" dirty="0" smtClean="0">
                <a:solidFill>
                  <a:schemeClr val="bg1"/>
                </a:solidFill>
                <a:latin typeface="+mn-lt"/>
              </a:rPr>
              <a:t>виноматеріалів"</a:t>
            </a:r>
            <a:r>
              <a:rPr lang="ru-RU" sz="1600" b="1" dirty="0" smtClean="0">
                <a:solidFill>
                  <a:schemeClr val="bg1"/>
                </a:solidFill>
                <a:latin typeface="+mn-lt"/>
              </a:rPr>
              <a:t>. </a:t>
            </a:r>
            <a:r>
              <a:rPr lang="uk-UA" sz="1600" b="1" dirty="0" smtClean="0">
                <a:solidFill>
                  <a:schemeClr val="bg1"/>
                </a:solidFill>
                <a:latin typeface="+mn-lt"/>
              </a:rPr>
              <a:t>М., 1972</a:t>
            </a:r>
          </a:p>
        </p:txBody>
      </p:sp>
      <p:graphicFrame>
        <p:nvGraphicFramePr>
          <p:cNvPr id="3" name="Таблица 2"/>
          <p:cNvGraphicFramePr>
            <a:graphicFrameLocks noGrp="1"/>
          </p:cNvGraphicFramePr>
          <p:nvPr>
            <p:extLst>
              <p:ext uri="{D42A27DB-BD31-4B8C-83A1-F6EECF244321}">
                <p14:modId xmlns:p14="http://schemas.microsoft.com/office/powerpoint/2010/main" val="3482672262"/>
              </p:ext>
            </p:extLst>
          </p:nvPr>
        </p:nvGraphicFramePr>
        <p:xfrm>
          <a:off x="852330" y="3076220"/>
          <a:ext cx="7536199" cy="3172915"/>
        </p:xfrm>
        <a:graphic>
          <a:graphicData uri="http://schemas.openxmlformats.org/drawingml/2006/table">
            <a:tbl>
              <a:tblPr firstRow="1" bandRow="1">
                <a:tableStyleId>{5C22544A-7EE6-4342-B048-85BDC9FD1C3A}</a:tableStyleId>
              </a:tblPr>
              <a:tblGrid>
                <a:gridCol w="2999350">
                  <a:extLst>
                    <a:ext uri="{9D8B030D-6E8A-4147-A177-3AD203B41FA5}">
                      <a16:colId xmlns:a16="http://schemas.microsoft.com/office/drawing/2014/main" val="234597552"/>
                    </a:ext>
                  </a:extLst>
                </a:gridCol>
                <a:gridCol w="2999350">
                  <a:extLst>
                    <a:ext uri="{9D8B030D-6E8A-4147-A177-3AD203B41FA5}">
                      <a16:colId xmlns:a16="http://schemas.microsoft.com/office/drawing/2014/main" val="2645171512"/>
                    </a:ext>
                  </a:extLst>
                </a:gridCol>
                <a:gridCol w="1537499">
                  <a:extLst>
                    <a:ext uri="{9D8B030D-6E8A-4147-A177-3AD203B41FA5}">
                      <a16:colId xmlns:a16="http://schemas.microsoft.com/office/drawing/2014/main" val="234801053"/>
                    </a:ext>
                  </a:extLst>
                </a:gridCol>
              </a:tblGrid>
              <a:tr h="811217">
                <a:tc>
                  <a:txBody>
                    <a:bodyPr/>
                    <a:lstStyle/>
                    <a:p>
                      <a:pPr algn="ctr"/>
                      <a:r>
                        <a:rPr lang="uk-UA" sz="2400" dirty="0" smtClean="0"/>
                        <a:t>Вміст цукрів (корисне)</a:t>
                      </a:r>
                      <a:endParaRPr lang="ru-RU" sz="2400" dirty="0"/>
                    </a:p>
                  </a:txBody>
                  <a:tcPr anchor="ctr"/>
                </a:tc>
                <a:tc>
                  <a:txBody>
                    <a:bodyPr/>
                    <a:lstStyle/>
                    <a:p>
                      <a:pPr algn="ctr"/>
                      <a:r>
                        <a:rPr lang="uk-UA" sz="2400" dirty="0" smtClean="0"/>
                        <a:t>У соку</a:t>
                      </a:r>
                      <a:endParaRPr lang="ru-RU" sz="2400" dirty="0"/>
                    </a:p>
                  </a:txBody>
                  <a:tcPr anchor="ctr"/>
                </a:tc>
                <a:tc>
                  <a:txBody>
                    <a:bodyPr/>
                    <a:lstStyle/>
                    <a:p>
                      <a:pPr algn="ctr"/>
                      <a:r>
                        <a:rPr lang="uk-UA" sz="2400" dirty="0" smtClean="0">
                          <a:solidFill>
                            <a:schemeClr val="bg1"/>
                          </a:solidFill>
                        </a:rPr>
                        <a:t>У вині</a:t>
                      </a:r>
                      <a:endParaRPr lang="ru-RU" sz="2400" dirty="0">
                        <a:solidFill>
                          <a:schemeClr val="bg1"/>
                        </a:solidFill>
                      </a:endParaRPr>
                    </a:p>
                  </a:txBody>
                  <a:tcPr anchor="ctr">
                    <a:solidFill>
                      <a:schemeClr val="tx1"/>
                    </a:solidFill>
                  </a:tcPr>
                </a:tc>
                <a:extLst>
                  <a:ext uri="{0D108BD9-81ED-4DB2-BD59-A6C34878D82A}">
                    <a16:rowId xmlns:a16="http://schemas.microsoft.com/office/drawing/2014/main" val="2325360861"/>
                  </a:ext>
                </a:extLst>
              </a:tr>
              <a:tr h="469991">
                <a:tc>
                  <a:txBody>
                    <a:bodyPr/>
                    <a:lstStyle/>
                    <a:p>
                      <a:r>
                        <a:rPr lang="uk-UA" sz="2400" dirty="0" smtClean="0"/>
                        <a:t>Глюкоза, г/л</a:t>
                      </a:r>
                      <a:endParaRPr lang="ru-RU" sz="2400" dirty="0"/>
                    </a:p>
                  </a:txBody>
                  <a:tcPr anchor="ctr"/>
                </a:tc>
                <a:tc rowSpan="4">
                  <a:txBody>
                    <a:bodyPr/>
                    <a:lstStyle/>
                    <a:p>
                      <a:pPr algn="ctr"/>
                      <a:r>
                        <a:rPr lang="uk-UA" sz="2400" dirty="0" smtClean="0"/>
                        <a:t>150-200</a:t>
                      </a:r>
                      <a:endParaRPr lang="ru-RU" sz="2400" dirty="0"/>
                    </a:p>
                  </a:txBody>
                  <a:tcPr anchor="ctr"/>
                </a:tc>
                <a:tc>
                  <a:txBody>
                    <a:bodyPr/>
                    <a:lstStyle/>
                    <a:p>
                      <a:pPr algn="ctr"/>
                      <a:r>
                        <a:rPr lang="uk-UA" sz="2400" dirty="0" smtClean="0"/>
                        <a:t>0,2-0,8</a:t>
                      </a:r>
                      <a:endParaRPr lang="ru-RU" sz="2400" dirty="0"/>
                    </a:p>
                  </a:txBody>
                  <a:tcPr anchor="ctr">
                    <a:solidFill>
                      <a:schemeClr val="bg1">
                        <a:lumMod val="65000"/>
                      </a:schemeClr>
                    </a:solidFill>
                  </a:tcPr>
                </a:tc>
                <a:extLst>
                  <a:ext uri="{0D108BD9-81ED-4DB2-BD59-A6C34878D82A}">
                    <a16:rowId xmlns:a16="http://schemas.microsoft.com/office/drawing/2014/main" val="1262757550"/>
                  </a:ext>
                </a:extLst>
              </a:tr>
              <a:tr h="46999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uk-UA" sz="2400" dirty="0" smtClean="0"/>
                        <a:t>Фруктоза, г/л</a:t>
                      </a:r>
                      <a:endParaRPr lang="ru-RU" sz="2400" dirty="0" smtClean="0"/>
                    </a:p>
                  </a:txBody>
                  <a:tcPr anchor="ctr"/>
                </a:tc>
                <a:tc vMerge="1">
                  <a:txBody>
                    <a:bodyPr/>
                    <a:lstStyle/>
                    <a:p>
                      <a:pPr algn="ctr"/>
                      <a:endParaRPr lang="ru-RU" dirty="0"/>
                    </a:p>
                  </a:txBody>
                  <a:tcPr/>
                </a:tc>
                <a:tc>
                  <a:txBody>
                    <a:bodyPr/>
                    <a:lstStyle/>
                    <a:p>
                      <a:pPr algn="ctr"/>
                      <a:r>
                        <a:rPr lang="uk-UA" sz="2400" dirty="0" smtClean="0"/>
                        <a:t>1-2</a:t>
                      </a:r>
                      <a:endParaRPr lang="ru-RU" sz="2400" dirty="0"/>
                    </a:p>
                  </a:txBody>
                  <a:tcPr anchor="ctr">
                    <a:solidFill>
                      <a:schemeClr val="bg1">
                        <a:lumMod val="65000"/>
                      </a:schemeClr>
                    </a:solidFill>
                  </a:tcPr>
                </a:tc>
                <a:extLst>
                  <a:ext uri="{0D108BD9-81ED-4DB2-BD59-A6C34878D82A}">
                    <a16:rowId xmlns:a16="http://schemas.microsoft.com/office/drawing/2014/main" val="2755879409"/>
                  </a:ext>
                </a:extLst>
              </a:tr>
              <a:tr h="469991">
                <a:tc>
                  <a:txBody>
                    <a:bodyPr/>
                    <a:lstStyle/>
                    <a:p>
                      <a:r>
                        <a:rPr lang="ru-RU" sz="2400" dirty="0" err="1" smtClean="0"/>
                        <a:t>Арабіноза</a:t>
                      </a:r>
                      <a:r>
                        <a:rPr lang="ru-RU" sz="2400" dirty="0" smtClean="0"/>
                        <a:t>, г/л</a:t>
                      </a:r>
                    </a:p>
                  </a:txBody>
                  <a:tcPr anchor="ctr"/>
                </a:tc>
                <a:tc vMerge="1">
                  <a:txBody>
                    <a:bodyPr/>
                    <a:lstStyle/>
                    <a:p>
                      <a:pPr algn="ctr"/>
                      <a:endParaRPr lang="ru-RU" dirty="0"/>
                    </a:p>
                  </a:txBody>
                  <a:tcPr/>
                </a:tc>
                <a:tc>
                  <a:txBody>
                    <a:bodyPr/>
                    <a:lstStyle/>
                    <a:p>
                      <a:pPr algn="ctr"/>
                      <a:r>
                        <a:rPr lang="uk-UA" sz="2400" dirty="0" smtClean="0"/>
                        <a:t>0,3-1</a:t>
                      </a:r>
                      <a:endParaRPr lang="ru-RU" sz="2400" dirty="0"/>
                    </a:p>
                  </a:txBody>
                  <a:tcPr anchor="ctr">
                    <a:solidFill>
                      <a:schemeClr val="bg1">
                        <a:lumMod val="65000"/>
                      </a:schemeClr>
                    </a:solidFill>
                  </a:tcPr>
                </a:tc>
                <a:extLst>
                  <a:ext uri="{0D108BD9-81ED-4DB2-BD59-A6C34878D82A}">
                    <a16:rowId xmlns:a16="http://schemas.microsoft.com/office/drawing/2014/main" val="2462275700"/>
                  </a:ext>
                </a:extLst>
              </a:tr>
              <a:tr h="46999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uk-UA" sz="2400" dirty="0" err="1" smtClean="0"/>
                        <a:t>Ксилоза</a:t>
                      </a:r>
                      <a:r>
                        <a:rPr lang="uk-UA" sz="2400" dirty="0" smtClean="0"/>
                        <a:t>, мг/л</a:t>
                      </a:r>
                      <a:endParaRPr lang="ru-RU" sz="2400" dirty="0" smtClean="0"/>
                    </a:p>
                  </a:txBody>
                  <a:tcPr anchor="ctr"/>
                </a:tc>
                <a:tc vMerge="1">
                  <a:txBody>
                    <a:bodyPr/>
                    <a:lstStyle/>
                    <a:p>
                      <a:pPr algn="ctr"/>
                      <a:endParaRPr lang="ru-RU" dirty="0"/>
                    </a:p>
                  </a:txBody>
                  <a:tcPr/>
                </a:tc>
                <a:tc>
                  <a:txBody>
                    <a:bodyPr/>
                    <a:lstStyle/>
                    <a:p>
                      <a:pPr algn="ctr"/>
                      <a:r>
                        <a:rPr lang="uk-UA" sz="2400" dirty="0" smtClean="0"/>
                        <a:t>бл. 50</a:t>
                      </a:r>
                      <a:endParaRPr lang="ru-RU" sz="2400" dirty="0"/>
                    </a:p>
                  </a:txBody>
                  <a:tcPr anchor="ctr">
                    <a:solidFill>
                      <a:schemeClr val="bg1">
                        <a:lumMod val="65000"/>
                      </a:schemeClr>
                    </a:solidFill>
                  </a:tcPr>
                </a:tc>
                <a:extLst>
                  <a:ext uri="{0D108BD9-81ED-4DB2-BD59-A6C34878D82A}">
                    <a16:rowId xmlns:a16="http://schemas.microsoft.com/office/drawing/2014/main" val="2289811423"/>
                  </a:ext>
                </a:extLst>
              </a:tr>
              <a:tr h="469991">
                <a:tc>
                  <a:txBody>
                    <a:bodyPr/>
                    <a:lstStyle/>
                    <a:p>
                      <a:pPr algn="r"/>
                      <a:r>
                        <a:rPr lang="uk-UA" sz="2400" dirty="0" smtClean="0"/>
                        <a:t>Суми</a:t>
                      </a:r>
                      <a:endParaRPr lang="ru-RU" sz="2400" dirty="0"/>
                    </a:p>
                  </a:txBody>
                  <a:tcPr anchor="ctr"/>
                </a:tc>
                <a:tc>
                  <a:txBody>
                    <a:bodyPr/>
                    <a:lstStyle/>
                    <a:p>
                      <a:pPr algn="ctr"/>
                      <a:r>
                        <a:rPr lang="uk-UA" sz="2400" dirty="0" smtClean="0"/>
                        <a:t>200</a:t>
                      </a:r>
                      <a:endParaRPr lang="ru-RU" sz="2400" dirty="0"/>
                    </a:p>
                  </a:txBody>
                  <a:tcPr anchor="ctr"/>
                </a:tc>
                <a:tc>
                  <a:txBody>
                    <a:bodyPr/>
                    <a:lstStyle/>
                    <a:p>
                      <a:pPr algn="ctr"/>
                      <a:r>
                        <a:rPr lang="uk-UA" sz="2400" dirty="0" smtClean="0"/>
                        <a:t>3,8</a:t>
                      </a:r>
                      <a:endParaRPr lang="ru-RU" sz="2400" dirty="0"/>
                    </a:p>
                  </a:txBody>
                  <a:tcPr anchor="ctr">
                    <a:solidFill>
                      <a:schemeClr val="bg1">
                        <a:lumMod val="65000"/>
                      </a:schemeClr>
                    </a:solidFill>
                  </a:tcPr>
                </a:tc>
                <a:extLst>
                  <a:ext uri="{0D108BD9-81ED-4DB2-BD59-A6C34878D82A}">
                    <a16:rowId xmlns:a16="http://schemas.microsoft.com/office/drawing/2014/main" val="2769216769"/>
                  </a:ext>
                </a:extLst>
              </a:tr>
            </a:tbl>
          </a:graphicData>
        </a:graphic>
      </p:graphicFrame>
    </p:spTree>
    <p:extLst>
      <p:ext uri="{BB962C8B-B14F-4D97-AF65-F5344CB8AC3E}">
        <p14:creationId xmlns:p14="http://schemas.microsoft.com/office/powerpoint/2010/main" val="319280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075" name="Picture 3" descr="C:\Users\AAA\Desktop\859f9u-9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79" b="1"/>
          <a:stretch/>
        </p:blipFill>
        <p:spPr bwMode="auto">
          <a:xfrm rot="17753181">
            <a:off x="4995828" y="1191998"/>
            <a:ext cx="3945007" cy="2580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332570"/>
            <a:ext cx="8229600" cy="1872208"/>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Autofit/>
          </a:bodyPr>
          <a:lstStyle/>
          <a:p>
            <a:pPr algn="l"/>
            <a:r>
              <a:rPr lang="uk-UA" sz="3600" b="1" dirty="0" smtClean="0">
                <a:latin typeface="+mn-lt"/>
              </a:rPr>
              <a:t>Брехня:</a:t>
            </a:r>
            <a:r>
              <a:rPr lang="uk-UA" sz="3600" dirty="0" smtClean="0">
                <a:latin typeface="+mn-lt"/>
              </a:rPr>
              <a:t/>
            </a:r>
            <a:br>
              <a:rPr lang="uk-UA" sz="3600" dirty="0" smtClean="0">
                <a:latin typeface="+mn-lt"/>
              </a:rPr>
            </a:br>
            <a:r>
              <a:rPr lang="uk-UA" sz="3200" dirty="0">
                <a:latin typeface="+mn-lt"/>
              </a:rPr>
              <a:t>"</a:t>
            </a:r>
            <a:r>
              <a:rPr lang="uk-UA" sz="3200" dirty="0" smtClean="0">
                <a:latin typeface="+mn-lt"/>
              </a:rPr>
              <a:t>Вино містить багато корисних</a:t>
            </a:r>
            <a:br>
              <a:rPr lang="uk-UA" sz="3200" dirty="0" smtClean="0">
                <a:latin typeface="+mn-lt"/>
              </a:rPr>
            </a:br>
            <a:r>
              <a:rPr lang="uk-UA" sz="3200" dirty="0" smtClean="0">
                <a:latin typeface="+mn-lt"/>
              </a:rPr>
              <a:t>вітамінів і мікроелементів"</a:t>
            </a:r>
            <a:endParaRPr lang="ru-RU" sz="3200" dirty="0">
              <a:latin typeface="+mn-lt"/>
            </a:endParaRPr>
          </a:p>
        </p:txBody>
      </p:sp>
      <p:sp>
        <p:nvSpPr>
          <p:cNvPr id="7" name="Заголовок 1"/>
          <p:cNvSpPr txBox="1">
            <a:spLocks/>
          </p:cNvSpPr>
          <p:nvPr/>
        </p:nvSpPr>
        <p:spPr>
          <a:xfrm>
            <a:off x="467544" y="2392953"/>
            <a:ext cx="8229600" cy="4348507"/>
          </a:xfrm>
          <a:prstGeom prst="rect">
            <a:avLst/>
          </a:prstGeom>
          <a:solidFill>
            <a:schemeClr val="accent1"/>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uk-UA" sz="3600" b="1" dirty="0" smtClean="0">
                <a:latin typeface="+mn-lt"/>
              </a:rPr>
              <a:t>Правда:</a:t>
            </a:r>
            <a:endParaRPr lang="uk-UA" sz="1600" b="1" dirty="0" smtClean="0">
              <a:solidFill>
                <a:schemeClr val="bg1"/>
              </a:solidFill>
              <a:latin typeface="+mn-l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701308343"/>
              </p:ext>
            </p:extLst>
          </p:nvPr>
        </p:nvGraphicFramePr>
        <p:xfrm>
          <a:off x="755470" y="3000909"/>
          <a:ext cx="7680219" cy="3596531"/>
        </p:xfrm>
        <a:graphic>
          <a:graphicData uri="http://schemas.openxmlformats.org/drawingml/2006/table">
            <a:tbl>
              <a:tblPr firstRow="1" bandRow="1">
                <a:tableStyleId>{5C22544A-7EE6-4342-B048-85BDC9FD1C3A}</a:tableStyleId>
              </a:tblPr>
              <a:tblGrid>
                <a:gridCol w="2560073">
                  <a:extLst>
                    <a:ext uri="{9D8B030D-6E8A-4147-A177-3AD203B41FA5}">
                      <a16:colId xmlns:a16="http://schemas.microsoft.com/office/drawing/2014/main" val="234597552"/>
                    </a:ext>
                  </a:extLst>
                </a:gridCol>
                <a:gridCol w="2560073">
                  <a:extLst>
                    <a:ext uri="{9D8B030D-6E8A-4147-A177-3AD203B41FA5}">
                      <a16:colId xmlns:a16="http://schemas.microsoft.com/office/drawing/2014/main" val="1793633153"/>
                    </a:ext>
                  </a:extLst>
                </a:gridCol>
                <a:gridCol w="2560073">
                  <a:extLst>
                    <a:ext uri="{9D8B030D-6E8A-4147-A177-3AD203B41FA5}">
                      <a16:colId xmlns:a16="http://schemas.microsoft.com/office/drawing/2014/main" val="2645171512"/>
                    </a:ext>
                  </a:extLst>
                </a:gridCol>
              </a:tblGrid>
              <a:tr h="899051">
                <a:tc>
                  <a:txBody>
                    <a:bodyPr/>
                    <a:lstStyle/>
                    <a:p>
                      <a:pPr algn="ctr"/>
                      <a:r>
                        <a:rPr lang="uk-UA" sz="2000" dirty="0" smtClean="0">
                          <a:solidFill>
                            <a:schemeClr val="bg1"/>
                          </a:solidFill>
                        </a:rPr>
                        <a:t>Вміст наркотичних отрут</a:t>
                      </a:r>
                      <a:endParaRPr lang="ru-RU" sz="2000" dirty="0">
                        <a:solidFill>
                          <a:schemeClr val="bg1"/>
                        </a:solidFill>
                      </a:endParaRPr>
                    </a:p>
                  </a:txBody>
                  <a:tcPr anchor="ctr">
                    <a:solidFill>
                      <a:schemeClr val="accent1">
                        <a:lumMod val="75000"/>
                      </a:schemeClr>
                    </a:solidFill>
                  </a:tcPr>
                </a:tc>
                <a:tc>
                  <a:txBody>
                    <a:bodyPr/>
                    <a:lstStyle/>
                    <a:p>
                      <a:pPr algn="ctr"/>
                      <a:r>
                        <a:rPr lang="uk-UA" sz="2000" dirty="0" smtClean="0">
                          <a:solidFill>
                            <a:schemeClr val="bg1"/>
                          </a:solidFill>
                        </a:rPr>
                        <a:t>У сухому вині</a:t>
                      </a:r>
                      <a:endParaRPr lang="ru-RU" sz="2000" dirty="0">
                        <a:solidFill>
                          <a:schemeClr val="bg1"/>
                        </a:solidFill>
                      </a:endParaRPr>
                    </a:p>
                  </a:txBody>
                  <a:tcPr anchor="ctr">
                    <a:solidFill>
                      <a:schemeClr val="tx1"/>
                    </a:solidFill>
                  </a:tcPr>
                </a:tc>
                <a:tc>
                  <a:txBody>
                    <a:bodyPr/>
                    <a:lstStyle/>
                    <a:p>
                      <a:pPr algn="ctr"/>
                      <a:r>
                        <a:rPr lang="uk-UA" sz="2000" dirty="0" smtClean="0">
                          <a:solidFill>
                            <a:schemeClr val="bg1"/>
                          </a:solidFill>
                        </a:rPr>
                        <a:t>У соку</a:t>
                      </a:r>
                      <a:endParaRPr lang="ru-RU" sz="2000" dirty="0">
                        <a:solidFill>
                          <a:schemeClr val="bg1"/>
                        </a:solidFill>
                      </a:endParaRPr>
                    </a:p>
                  </a:txBody>
                  <a:tcPr anchor="ctr">
                    <a:solidFill>
                      <a:schemeClr val="accent1">
                        <a:lumMod val="50000"/>
                      </a:schemeClr>
                    </a:solidFill>
                  </a:tcPr>
                </a:tc>
                <a:extLst>
                  <a:ext uri="{0D108BD9-81ED-4DB2-BD59-A6C34878D82A}">
                    <a16:rowId xmlns:a16="http://schemas.microsoft.com/office/drawing/2014/main" val="2325360861"/>
                  </a:ext>
                </a:extLst>
              </a:tr>
              <a:tr h="355463">
                <a:tc>
                  <a:txBody>
                    <a:bodyPr/>
                    <a:lstStyle/>
                    <a:p>
                      <a:r>
                        <a:rPr lang="uk-UA" b="1" dirty="0" smtClean="0">
                          <a:solidFill>
                            <a:schemeClr val="bg1"/>
                          </a:solidFill>
                        </a:rPr>
                        <a:t>Етиловий</a:t>
                      </a:r>
                      <a:r>
                        <a:rPr lang="uk-UA" b="1" baseline="0" dirty="0" smtClean="0">
                          <a:solidFill>
                            <a:schemeClr val="bg1"/>
                          </a:solidFill>
                        </a:rPr>
                        <a:t>  спирт, г/л</a:t>
                      </a:r>
                      <a:endParaRPr lang="ru-RU" b="1" dirty="0">
                        <a:solidFill>
                          <a:schemeClr val="bg1"/>
                        </a:solidFill>
                      </a:endParaRPr>
                    </a:p>
                  </a:txBody>
                  <a:tcPr anchor="ctr">
                    <a:solidFill>
                      <a:schemeClr val="accent1">
                        <a:lumMod val="75000"/>
                      </a:schemeClr>
                    </a:solidFill>
                  </a:tcPr>
                </a:tc>
                <a:tc>
                  <a:txBody>
                    <a:bodyPr/>
                    <a:lstStyle/>
                    <a:p>
                      <a:pPr algn="ctr"/>
                      <a:r>
                        <a:rPr lang="uk-UA" sz="1800" b="1" dirty="0" smtClean="0">
                          <a:solidFill>
                            <a:schemeClr val="bg1"/>
                          </a:solidFill>
                        </a:rPr>
                        <a:t>9-14</a:t>
                      </a:r>
                      <a:endParaRPr lang="ru-RU" sz="1800" b="1" dirty="0">
                        <a:solidFill>
                          <a:schemeClr val="bg1"/>
                        </a:solidFill>
                      </a:endParaRPr>
                    </a:p>
                  </a:txBody>
                  <a:tcPr anchor="ctr">
                    <a:solidFill>
                      <a:schemeClr val="tx1"/>
                    </a:solidFill>
                  </a:tcPr>
                </a:tc>
                <a:tc rowSpan="6">
                  <a:txBody>
                    <a:bodyPr/>
                    <a:lstStyle/>
                    <a:p>
                      <a:pPr algn="ctr"/>
                      <a:r>
                        <a:rPr lang="uk-UA" sz="1800" b="1" dirty="0" smtClean="0">
                          <a:solidFill>
                            <a:schemeClr val="bg1"/>
                          </a:solidFill>
                        </a:rPr>
                        <a:t>0</a:t>
                      </a:r>
                      <a:endParaRPr lang="ru-RU" sz="1800"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1262757550"/>
                  </a:ext>
                </a:extLst>
              </a:tr>
              <a:tr h="355463">
                <a:tc>
                  <a:txBody>
                    <a:bodyPr/>
                    <a:lstStyle/>
                    <a:p>
                      <a:r>
                        <a:rPr lang="uk-UA" b="1" dirty="0" smtClean="0">
                          <a:solidFill>
                            <a:schemeClr val="bg1"/>
                          </a:solidFill>
                        </a:rPr>
                        <a:t>Метиловий спирт, мг/л</a:t>
                      </a:r>
                      <a:endParaRPr lang="ru-RU" b="1" dirty="0">
                        <a:solidFill>
                          <a:schemeClr val="bg1"/>
                        </a:solidFill>
                      </a:endParaRPr>
                    </a:p>
                  </a:txBody>
                  <a:tcPr anchor="ctr">
                    <a:solidFill>
                      <a:schemeClr val="accent1">
                        <a:lumMod val="75000"/>
                      </a:schemeClr>
                    </a:solidFill>
                  </a:tcPr>
                </a:tc>
                <a:tc>
                  <a:txBody>
                    <a:bodyPr/>
                    <a:lstStyle/>
                    <a:p>
                      <a:pPr algn="ctr"/>
                      <a:r>
                        <a:rPr lang="uk-UA" sz="1800" b="1" dirty="0" smtClean="0">
                          <a:solidFill>
                            <a:schemeClr val="bg1"/>
                          </a:solidFill>
                        </a:rPr>
                        <a:t>50-250</a:t>
                      </a:r>
                      <a:endParaRPr lang="ru-RU" sz="1800" b="1" dirty="0">
                        <a:solidFill>
                          <a:schemeClr val="bg1"/>
                        </a:solidFill>
                      </a:endParaRPr>
                    </a:p>
                  </a:txBody>
                  <a:tcPr anchor="ctr">
                    <a:solidFill>
                      <a:schemeClr val="tx1"/>
                    </a:solidFill>
                  </a:tcPr>
                </a:tc>
                <a:tc vMerge="1">
                  <a:txBody>
                    <a:bodyPr/>
                    <a:lstStyle/>
                    <a:p>
                      <a:pPr algn="ctr"/>
                      <a:endParaRPr lang="ru-RU" dirty="0"/>
                    </a:p>
                  </a:txBody>
                  <a:tcPr/>
                </a:tc>
                <a:extLst>
                  <a:ext uri="{0D108BD9-81ED-4DB2-BD59-A6C34878D82A}">
                    <a16:rowId xmlns:a16="http://schemas.microsoft.com/office/drawing/2014/main" val="2755879409"/>
                  </a:ext>
                </a:extLst>
              </a:tr>
              <a:tr h="355463">
                <a:tc>
                  <a:txBody>
                    <a:bodyPr/>
                    <a:lstStyle/>
                    <a:p>
                      <a:r>
                        <a:rPr lang="uk-UA" b="1" dirty="0" err="1" smtClean="0">
                          <a:solidFill>
                            <a:schemeClr val="bg1"/>
                          </a:solidFill>
                        </a:rPr>
                        <a:t>Пропіловий</a:t>
                      </a:r>
                      <a:r>
                        <a:rPr lang="uk-UA" b="1" dirty="0" smtClean="0">
                          <a:solidFill>
                            <a:schemeClr val="bg1"/>
                          </a:solidFill>
                        </a:rPr>
                        <a:t> спирт, мг/л</a:t>
                      </a:r>
                      <a:endParaRPr lang="ru-RU" b="1" dirty="0">
                        <a:solidFill>
                          <a:schemeClr val="bg1"/>
                        </a:solidFill>
                      </a:endParaRPr>
                    </a:p>
                  </a:txBody>
                  <a:tcPr anchor="ctr">
                    <a:solidFill>
                      <a:schemeClr val="accent1">
                        <a:lumMod val="75000"/>
                      </a:schemeClr>
                    </a:solidFill>
                  </a:tcPr>
                </a:tc>
                <a:tc>
                  <a:txBody>
                    <a:bodyPr/>
                    <a:lstStyle/>
                    <a:p>
                      <a:pPr algn="ctr"/>
                      <a:r>
                        <a:rPr lang="uk-UA" sz="1800" b="1" dirty="0" smtClean="0">
                          <a:solidFill>
                            <a:schemeClr val="bg1"/>
                          </a:solidFill>
                        </a:rPr>
                        <a:t>2-5</a:t>
                      </a:r>
                      <a:endParaRPr lang="ru-RU" sz="1800" b="1" dirty="0">
                        <a:solidFill>
                          <a:schemeClr val="bg1"/>
                        </a:solidFill>
                      </a:endParaRPr>
                    </a:p>
                  </a:txBody>
                  <a:tcPr anchor="ctr">
                    <a:solidFill>
                      <a:schemeClr val="tx1"/>
                    </a:solidFill>
                  </a:tcPr>
                </a:tc>
                <a:tc vMerge="1">
                  <a:txBody>
                    <a:bodyPr/>
                    <a:lstStyle/>
                    <a:p>
                      <a:pPr algn="ctr"/>
                      <a:endParaRPr lang="ru-RU" dirty="0"/>
                    </a:p>
                  </a:txBody>
                  <a:tcPr/>
                </a:tc>
                <a:extLst>
                  <a:ext uri="{0D108BD9-81ED-4DB2-BD59-A6C34878D82A}">
                    <a16:rowId xmlns:a16="http://schemas.microsoft.com/office/drawing/2014/main" val="2462275700"/>
                  </a:ext>
                </a:extLst>
              </a:tr>
              <a:tr h="355463">
                <a:tc>
                  <a:txBody>
                    <a:bodyPr/>
                    <a:lstStyle/>
                    <a:p>
                      <a:r>
                        <a:rPr lang="uk-UA" b="1" dirty="0" err="1" smtClean="0">
                          <a:solidFill>
                            <a:schemeClr val="bg1"/>
                          </a:solidFill>
                        </a:rPr>
                        <a:t>Ізопропіловий</a:t>
                      </a:r>
                      <a:r>
                        <a:rPr lang="uk-UA" b="1" dirty="0" smtClean="0">
                          <a:solidFill>
                            <a:schemeClr val="bg1"/>
                          </a:solidFill>
                        </a:rPr>
                        <a:t> спирт, мг/л</a:t>
                      </a:r>
                      <a:endParaRPr lang="ru-RU" b="1" dirty="0">
                        <a:solidFill>
                          <a:schemeClr val="bg1"/>
                        </a:solidFill>
                      </a:endParaRPr>
                    </a:p>
                  </a:txBody>
                  <a:tcPr anchor="ctr">
                    <a:solidFill>
                      <a:schemeClr val="accent1">
                        <a:lumMod val="75000"/>
                      </a:schemeClr>
                    </a:solidFill>
                  </a:tcPr>
                </a:tc>
                <a:tc>
                  <a:txBody>
                    <a:bodyPr/>
                    <a:lstStyle/>
                    <a:p>
                      <a:pPr algn="ctr"/>
                      <a:r>
                        <a:rPr lang="uk-UA" sz="1800" b="1" dirty="0" smtClean="0">
                          <a:solidFill>
                            <a:schemeClr val="bg1"/>
                          </a:solidFill>
                        </a:rPr>
                        <a:t>100-250</a:t>
                      </a:r>
                      <a:endParaRPr lang="ru-RU" sz="1800" b="1" dirty="0">
                        <a:solidFill>
                          <a:schemeClr val="bg1"/>
                        </a:solidFill>
                      </a:endParaRPr>
                    </a:p>
                  </a:txBody>
                  <a:tcPr anchor="ctr">
                    <a:solidFill>
                      <a:schemeClr val="tx1"/>
                    </a:solidFill>
                  </a:tcPr>
                </a:tc>
                <a:tc vMerge="1">
                  <a:txBody>
                    <a:bodyPr/>
                    <a:lstStyle/>
                    <a:p>
                      <a:pPr algn="ctr"/>
                      <a:endParaRPr lang="ru-RU" dirty="0"/>
                    </a:p>
                  </a:txBody>
                  <a:tcPr/>
                </a:tc>
                <a:extLst>
                  <a:ext uri="{0D108BD9-81ED-4DB2-BD59-A6C34878D82A}">
                    <a16:rowId xmlns:a16="http://schemas.microsoft.com/office/drawing/2014/main" val="2289811423"/>
                  </a:ext>
                </a:extLst>
              </a:tr>
              <a:tr h="355463">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uk-UA" b="1" dirty="0" err="1" smtClean="0">
                          <a:solidFill>
                            <a:schemeClr val="bg1"/>
                          </a:solidFill>
                        </a:rPr>
                        <a:t>Аміловий</a:t>
                      </a:r>
                      <a:r>
                        <a:rPr lang="uk-UA" b="1" dirty="0" smtClean="0">
                          <a:solidFill>
                            <a:schemeClr val="bg1"/>
                          </a:solidFill>
                        </a:rPr>
                        <a:t> та</a:t>
                      </a:r>
                      <a:r>
                        <a:rPr lang="uk-UA" b="1" baseline="0" dirty="0" smtClean="0">
                          <a:solidFill>
                            <a:schemeClr val="bg1"/>
                          </a:solidFill>
                        </a:rPr>
                        <a:t> ізоаміловий</a:t>
                      </a:r>
                      <a:r>
                        <a:rPr lang="uk-UA" b="1" dirty="0" smtClean="0">
                          <a:solidFill>
                            <a:schemeClr val="bg1"/>
                          </a:solidFill>
                        </a:rPr>
                        <a:t> спирт, мг/л</a:t>
                      </a:r>
                      <a:endParaRPr lang="ru-RU" b="1" dirty="0" smtClean="0">
                        <a:solidFill>
                          <a:schemeClr val="bg1"/>
                        </a:solidFill>
                      </a:endParaRPr>
                    </a:p>
                  </a:txBody>
                  <a:tcPr anchor="ctr">
                    <a:solidFill>
                      <a:schemeClr val="accent1">
                        <a:lumMod val="75000"/>
                      </a:schemeClr>
                    </a:solidFill>
                  </a:tcPr>
                </a:tc>
                <a:tc>
                  <a:txBody>
                    <a:bodyPr/>
                    <a:lstStyle/>
                    <a:p>
                      <a:pPr algn="ctr"/>
                      <a:r>
                        <a:rPr lang="uk-UA" sz="1800" b="1" dirty="0" smtClean="0">
                          <a:solidFill>
                            <a:schemeClr val="bg1"/>
                          </a:solidFill>
                        </a:rPr>
                        <a:t>100-300</a:t>
                      </a:r>
                      <a:endParaRPr lang="ru-RU" sz="1800" b="1" dirty="0">
                        <a:solidFill>
                          <a:schemeClr val="bg1"/>
                        </a:solidFill>
                      </a:endParaRPr>
                    </a:p>
                  </a:txBody>
                  <a:tcPr anchor="ctr">
                    <a:solidFill>
                      <a:schemeClr val="tx1"/>
                    </a:solidFill>
                  </a:tcPr>
                </a:tc>
                <a:tc vMerge="1">
                  <a:txBody>
                    <a:bodyPr/>
                    <a:lstStyle/>
                    <a:p>
                      <a:pPr algn="ctr"/>
                      <a:endParaRPr lang="ru-RU" sz="1800"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4244174550"/>
                  </a:ext>
                </a:extLst>
              </a:tr>
              <a:tr h="355463">
                <a:tc>
                  <a:txBody>
                    <a:bodyPr/>
                    <a:lstStyle/>
                    <a:p>
                      <a:r>
                        <a:rPr lang="uk-UA" b="1" dirty="0" smtClean="0">
                          <a:solidFill>
                            <a:schemeClr val="bg1"/>
                          </a:solidFill>
                        </a:rPr>
                        <a:t>2,3-бутіленгліколь</a:t>
                      </a:r>
                      <a:r>
                        <a:rPr lang="uk-UA" b="1" baseline="0" dirty="0" smtClean="0">
                          <a:solidFill>
                            <a:schemeClr val="bg1"/>
                          </a:solidFill>
                        </a:rPr>
                        <a:t> (ефір), г/л</a:t>
                      </a:r>
                      <a:endParaRPr lang="ru-RU" b="1" dirty="0">
                        <a:solidFill>
                          <a:schemeClr val="bg1"/>
                        </a:solidFill>
                      </a:endParaRPr>
                    </a:p>
                  </a:txBody>
                  <a:tcPr anchor="ctr">
                    <a:solidFill>
                      <a:schemeClr val="accent1">
                        <a:lumMod val="75000"/>
                      </a:schemeClr>
                    </a:solidFill>
                  </a:tcPr>
                </a:tc>
                <a:tc>
                  <a:txBody>
                    <a:bodyPr/>
                    <a:lstStyle/>
                    <a:p>
                      <a:pPr algn="ctr"/>
                      <a:r>
                        <a:rPr lang="uk-UA" sz="1800" b="1" dirty="0" smtClean="0">
                          <a:solidFill>
                            <a:schemeClr val="bg1"/>
                          </a:solidFill>
                        </a:rPr>
                        <a:t>0,3-1,5</a:t>
                      </a:r>
                      <a:endParaRPr lang="ru-RU" sz="1800" b="1" dirty="0">
                        <a:solidFill>
                          <a:schemeClr val="bg1"/>
                        </a:solidFill>
                      </a:endParaRPr>
                    </a:p>
                  </a:txBody>
                  <a:tcPr anchor="ctr">
                    <a:solidFill>
                      <a:schemeClr val="tx1"/>
                    </a:solidFill>
                  </a:tcPr>
                </a:tc>
                <a:tc vMerge="1">
                  <a:txBody>
                    <a:bodyPr/>
                    <a:lstStyle/>
                    <a:p>
                      <a:pPr algn="ctr"/>
                      <a:endParaRPr lang="ru-RU" sz="1800"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3591822888"/>
                  </a:ext>
                </a:extLst>
              </a:tr>
              <a:tr h="325424">
                <a:tc>
                  <a:txBody>
                    <a:bodyPr/>
                    <a:lstStyle/>
                    <a:p>
                      <a:pPr algn="r"/>
                      <a:r>
                        <a:rPr lang="uk-UA" sz="1800" b="1" dirty="0" smtClean="0">
                          <a:solidFill>
                            <a:schemeClr val="bg1"/>
                          </a:solidFill>
                        </a:rPr>
                        <a:t>Суми (</a:t>
                      </a:r>
                      <a:r>
                        <a:rPr lang="uk-UA" sz="1800" b="1" dirty="0" err="1" smtClean="0">
                          <a:solidFill>
                            <a:schemeClr val="bg1"/>
                          </a:solidFill>
                        </a:rPr>
                        <a:t>макс</a:t>
                      </a:r>
                      <a:r>
                        <a:rPr lang="uk-UA" sz="1800" b="1" dirty="0" smtClean="0">
                          <a:solidFill>
                            <a:schemeClr val="bg1"/>
                          </a:solidFill>
                        </a:rPr>
                        <a:t>.), г/л</a:t>
                      </a:r>
                      <a:endParaRPr lang="ru-RU" sz="1800" b="1" dirty="0">
                        <a:solidFill>
                          <a:schemeClr val="bg1"/>
                        </a:solidFill>
                      </a:endParaRPr>
                    </a:p>
                  </a:txBody>
                  <a:tcPr anchor="ctr">
                    <a:solidFill>
                      <a:srgbClr val="FF6600"/>
                    </a:solidFill>
                  </a:tcPr>
                </a:tc>
                <a:tc>
                  <a:txBody>
                    <a:bodyPr/>
                    <a:lstStyle/>
                    <a:p>
                      <a:pPr algn="ctr"/>
                      <a:r>
                        <a:rPr lang="uk-UA" sz="1800" b="1" dirty="0" smtClean="0">
                          <a:solidFill>
                            <a:schemeClr val="bg1"/>
                          </a:solidFill>
                        </a:rPr>
                        <a:t>114</a:t>
                      </a:r>
                      <a:endParaRPr lang="ru-RU" sz="1800" b="1" dirty="0">
                        <a:solidFill>
                          <a:schemeClr val="bg1"/>
                        </a:solidFill>
                      </a:endParaRPr>
                    </a:p>
                  </a:txBody>
                  <a:tcPr anchor="ctr">
                    <a:solidFill>
                      <a:srgbClr val="FF6600"/>
                    </a:solidFill>
                  </a:tcPr>
                </a:tc>
                <a:tc>
                  <a:txBody>
                    <a:bodyPr/>
                    <a:lstStyle/>
                    <a:p>
                      <a:pPr algn="ctr"/>
                      <a:r>
                        <a:rPr lang="uk-UA" sz="1800" b="1" dirty="0" smtClean="0">
                          <a:solidFill>
                            <a:schemeClr val="bg1"/>
                          </a:solidFill>
                        </a:rPr>
                        <a:t>0</a:t>
                      </a:r>
                      <a:endParaRPr lang="ru-RU" sz="1800" b="1" dirty="0">
                        <a:solidFill>
                          <a:schemeClr val="bg1"/>
                        </a:solidFill>
                      </a:endParaRPr>
                    </a:p>
                  </a:txBody>
                  <a:tcPr anchor="ctr">
                    <a:solidFill>
                      <a:srgbClr val="FF6600"/>
                    </a:solidFill>
                  </a:tcPr>
                </a:tc>
                <a:extLst>
                  <a:ext uri="{0D108BD9-81ED-4DB2-BD59-A6C34878D82A}">
                    <a16:rowId xmlns:a16="http://schemas.microsoft.com/office/drawing/2014/main" val="2769216769"/>
                  </a:ext>
                </a:extLst>
              </a:tr>
            </a:tbl>
          </a:graphicData>
        </a:graphic>
      </p:graphicFrame>
    </p:spTree>
    <p:extLst>
      <p:ext uri="{BB962C8B-B14F-4D97-AF65-F5344CB8AC3E}">
        <p14:creationId xmlns:p14="http://schemas.microsoft.com/office/powerpoint/2010/main" val="70317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Про вино</a:t>
            </a:r>
            <a:endParaRPr lang="ru-RU" dirty="0"/>
          </a:p>
        </p:txBody>
      </p:sp>
      <p:sp>
        <p:nvSpPr>
          <p:cNvPr id="3" name="Объект 2"/>
          <p:cNvSpPr>
            <a:spLocks noGrp="1"/>
          </p:cNvSpPr>
          <p:nvPr>
            <p:ph sz="quarter" idx="13"/>
          </p:nvPr>
        </p:nvSpPr>
        <p:spPr/>
        <p:txBody>
          <a:bodyPr/>
          <a:lstStyle/>
          <a:p>
            <a:endParaRPr lang="ru-RU"/>
          </a:p>
        </p:txBody>
      </p:sp>
      <p:pic>
        <p:nvPicPr>
          <p:cNvPr id="3074" name="Picture 2" descr="H:\Солдатам\А\Матер'ялі\Мороз2.jpg"/>
          <p:cNvPicPr>
            <a:picLocks noChangeAspect="1" noChangeArrowheads="1"/>
          </p:cNvPicPr>
          <p:nvPr/>
        </p:nvPicPr>
        <p:blipFill rotWithShape="1">
          <a:blip r:embed="rId3">
            <a:extLst>
              <a:ext uri="{28A0092B-C50C-407E-A947-70E740481C1C}">
                <a14:useLocalDpi xmlns:a14="http://schemas.microsoft.com/office/drawing/2010/main" val="0"/>
              </a:ext>
            </a:extLst>
          </a:blip>
          <a:srcRect l="2738" r="10482" b="3063"/>
          <a:stretch/>
        </p:blipFill>
        <p:spPr bwMode="auto">
          <a:xfrm>
            <a:off x="-36640" y="0"/>
            <a:ext cx="9217280" cy="688548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395420" y="365126"/>
            <a:ext cx="8497180" cy="1760201"/>
          </a:xfrm>
          <a:prstGeom prst="rect">
            <a:avLst/>
          </a:prstGeom>
          <a:gradFill>
            <a:gsLst>
              <a:gs pos="0">
                <a:schemeClr val="accent6">
                  <a:lumMod val="60000"/>
                  <a:lumOff val="40000"/>
                </a:schemeClr>
              </a:gs>
              <a:gs pos="83000">
                <a:schemeClr val="accent1">
                  <a:tint val="44500"/>
                  <a:satMod val="160000"/>
                  <a:alpha val="48000"/>
                </a:schemeClr>
              </a:gs>
              <a:gs pos="100000">
                <a:schemeClr val="accent1">
                  <a:tint val="23500"/>
                  <a:satMod val="160000"/>
                  <a:alpha val="0"/>
                </a:schemeClr>
              </a:gs>
            </a:gsLst>
            <a:lin ang="0" scaled="0"/>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sz="3600" b="1" dirty="0" smtClean="0">
                <a:latin typeface="+mn-lt"/>
              </a:rPr>
              <a:t>Брехня:</a:t>
            </a:r>
            <a:r>
              <a:rPr lang="uk-UA" sz="3600" dirty="0" smtClean="0">
                <a:latin typeface="+mn-lt"/>
              </a:rPr>
              <a:t> "</a:t>
            </a:r>
            <a:r>
              <a:rPr lang="ru-RU" sz="3600" dirty="0" smtClean="0">
                <a:latin typeface="+mn-lt"/>
              </a:rPr>
              <a:t>Алкоголь </a:t>
            </a:r>
            <a:r>
              <a:rPr lang="uk-UA" sz="3600" dirty="0" smtClean="0">
                <a:latin typeface="+mn-lt"/>
              </a:rPr>
              <a:t>зігріває</a:t>
            </a:r>
            <a:r>
              <a:rPr lang="ru-RU" sz="3600" dirty="0" smtClean="0">
                <a:latin typeface="+mn-lt"/>
              </a:rPr>
              <a:t> в мороз</a:t>
            </a:r>
            <a:r>
              <a:rPr lang="uk-UA" sz="3600" dirty="0" smtClean="0">
                <a:latin typeface="+mn-lt"/>
              </a:rPr>
              <a:t>"</a:t>
            </a:r>
            <a:br>
              <a:rPr lang="uk-UA" sz="3600" dirty="0" smtClean="0">
                <a:latin typeface="+mn-lt"/>
              </a:rPr>
            </a:br>
            <a:r>
              <a:rPr lang="uk-UA" sz="3600" b="1" dirty="0" smtClean="0">
                <a:latin typeface="+mn-lt"/>
              </a:rPr>
              <a:t>Правда</a:t>
            </a:r>
            <a:r>
              <a:rPr lang="uk-UA" sz="3600" dirty="0" smtClean="0">
                <a:latin typeface="+mn-lt"/>
              </a:rPr>
              <a:t>: у людини відключається "сигналізація" про біду</a:t>
            </a:r>
            <a:endParaRPr lang="ru-RU" sz="3600" dirty="0">
              <a:latin typeface="+mn-lt"/>
            </a:endParaRPr>
          </a:p>
        </p:txBody>
      </p:sp>
    </p:spTree>
    <p:extLst>
      <p:ext uri="{BB962C8B-B14F-4D97-AF65-F5344CB8AC3E}">
        <p14:creationId xmlns:p14="http://schemas.microsoft.com/office/powerpoint/2010/main" val="2367809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632" y="188550"/>
            <a:ext cx="4372737" cy="6480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82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098" name="Picture 2" descr="H:\Солдатам\А\Матер'ялі\Некроз.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17" r="10783"/>
          <a:stretch/>
        </p:blipFill>
        <p:spPr bwMode="auto">
          <a:xfrm>
            <a:off x="4770668" y="2664296"/>
            <a:ext cx="4121812" cy="3933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H:\Солдатам\А\Матер'ялі\usumj3ro.bmp"/>
          <p:cNvPicPr>
            <a:picLocks noChangeAspect="1" noChangeArrowheads="1"/>
          </p:cNvPicPr>
          <p:nvPr/>
        </p:nvPicPr>
        <p:blipFill rotWithShape="1">
          <a:blip r:embed="rId4">
            <a:extLst>
              <a:ext uri="{28A0092B-C50C-407E-A947-70E740481C1C}">
                <a14:useLocalDpi xmlns:a14="http://schemas.microsoft.com/office/drawing/2010/main" val="0"/>
              </a:ext>
            </a:extLst>
          </a:blip>
          <a:srcRect l="17582" r="-142"/>
          <a:stretch/>
        </p:blipFill>
        <p:spPr bwMode="auto">
          <a:xfrm>
            <a:off x="240509" y="260648"/>
            <a:ext cx="4259483" cy="3869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Стрелка вправо 3"/>
          <p:cNvSpPr/>
          <p:nvPr/>
        </p:nvSpPr>
        <p:spPr>
          <a:xfrm rot="2663513">
            <a:off x="3869045" y="2660198"/>
            <a:ext cx="1261895" cy="1179029"/>
          </a:xfrm>
          <a:prstGeom prst="rightArrow">
            <a:avLst/>
          </a:prstGeom>
          <a:solidFill>
            <a:srgbClr val="FF0000"/>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777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122" name="Picture 2" descr="H:\Солдатам\А\Матер'ялі\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2038"/>
          <a:stretch/>
        </p:blipFill>
        <p:spPr bwMode="auto">
          <a:xfrm>
            <a:off x="457200" y="2349501"/>
            <a:ext cx="8229600" cy="4077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60560"/>
            <a:ext cx="8229600" cy="1872208"/>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Autofit/>
          </a:bodyPr>
          <a:lstStyle/>
          <a:p>
            <a:pPr algn="l"/>
            <a:r>
              <a:rPr lang="uk-UA" sz="3600" b="1" dirty="0" smtClean="0">
                <a:latin typeface="+mn-lt"/>
              </a:rPr>
              <a:t>Брехня:</a:t>
            </a:r>
            <a:r>
              <a:rPr lang="uk-UA" sz="3600" dirty="0" smtClean="0">
                <a:latin typeface="+mn-lt"/>
              </a:rPr>
              <a:t/>
            </a:r>
            <a:br>
              <a:rPr lang="uk-UA" sz="3600" dirty="0" smtClean="0">
                <a:latin typeface="+mn-lt"/>
              </a:rPr>
            </a:br>
            <a:r>
              <a:rPr lang="ru-RU" sz="3600" dirty="0">
                <a:latin typeface="+mn-lt"/>
              </a:rPr>
              <a:t>"</a:t>
            </a:r>
            <a:r>
              <a:rPr lang="uk-UA" sz="3600" dirty="0" smtClean="0">
                <a:latin typeface="+mn-lt"/>
              </a:rPr>
              <a:t>Старожили на Кавказі все життя п’ють алкоголь і довго живуть</a:t>
            </a:r>
            <a:r>
              <a:rPr lang="ru-RU" sz="3600" dirty="0">
                <a:latin typeface="+mn-lt"/>
              </a:rPr>
              <a:t>"</a:t>
            </a:r>
          </a:p>
        </p:txBody>
      </p:sp>
    </p:spTree>
    <p:extLst>
      <p:ext uri="{BB962C8B-B14F-4D97-AF65-F5344CB8AC3E}">
        <p14:creationId xmlns:p14="http://schemas.microsoft.com/office/powerpoint/2010/main" val="1952001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2657">
            <a:off x="1433706" y="1997291"/>
            <a:ext cx="6057947" cy="4037024"/>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57200" y="404580"/>
            <a:ext cx="8229600" cy="1872208"/>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Autofit/>
          </a:bodyPr>
          <a:lstStyle/>
          <a:p>
            <a:pPr algn="l"/>
            <a:r>
              <a:rPr lang="uk-UA" sz="3600" b="1" dirty="0" smtClean="0">
                <a:latin typeface="+mn-lt"/>
              </a:rPr>
              <a:t>Брехня:</a:t>
            </a:r>
            <a:r>
              <a:rPr lang="uk-UA" sz="3600" dirty="0" smtClean="0">
                <a:latin typeface="+mn-lt"/>
              </a:rPr>
              <a:t/>
            </a:r>
            <a:br>
              <a:rPr lang="uk-UA" sz="3600" dirty="0" smtClean="0">
                <a:latin typeface="+mn-lt"/>
              </a:rPr>
            </a:br>
            <a:r>
              <a:rPr lang="ru-RU" sz="3200" dirty="0">
                <a:latin typeface="+mn-lt"/>
              </a:rPr>
              <a:t>"</a:t>
            </a:r>
            <a:r>
              <a:rPr lang="uk-UA" sz="3200" dirty="0" smtClean="0">
                <a:latin typeface="+mn-lt"/>
              </a:rPr>
              <a:t>Багато народів (французи, греки, євреї) все життя п'ють вино і не спились…</a:t>
            </a:r>
            <a:r>
              <a:rPr lang="ru-RU" sz="3200" dirty="0">
                <a:latin typeface="+mn-lt"/>
              </a:rPr>
              <a:t>"</a:t>
            </a:r>
          </a:p>
        </p:txBody>
      </p:sp>
    </p:spTree>
    <p:extLst>
      <p:ext uri="{BB962C8B-B14F-4D97-AF65-F5344CB8AC3E}">
        <p14:creationId xmlns:p14="http://schemas.microsoft.com/office/powerpoint/2010/main" val="266410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122" name="Picture 2" descr="H:\Солдатам\А\Матер'ялі\AlcoholDehydrogena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1556740"/>
            <a:ext cx="3825013" cy="241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446970" y="332570"/>
            <a:ext cx="8229600" cy="1152160"/>
          </a:xfrm>
          <a:prstGeom prst="rect">
            <a:avLst/>
          </a:prstGeom>
          <a:gradFill>
            <a:gsLst>
              <a:gs pos="0">
                <a:schemeClr val="tx2">
                  <a:lumMod val="40000"/>
                  <a:lumOff val="60000"/>
                </a:schemeClr>
              </a:gs>
              <a:gs pos="62000">
                <a:schemeClr val="accent1">
                  <a:tint val="44500"/>
                  <a:satMod val="160000"/>
                </a:schemeClr>
              </a:gs>
              <a:gs pos="100000">
                <a:schemeClr val="accent1">
                  <a:tint val="23500"/>
                  <a:satMod val="160000"/>
                  <a:alpha val="0"/>
                </a:schemeClr>
              </a:gs>
            </a:gsLst>
            <a:lin ang="0" scaled="0"/>
          </a:gra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sz="3600" b="1" dirty="0" smtClean="0">
                <a:latin typeface="+mn-lt"/>
              </a:rPr>
              <a:t>Правда: </a:t>
            </a:r>
            <a:r>
              <a:rPr lang="uk-UA" sz="3200" dirty="0" smtClean="0">
                <a:latin typeface="+mn-lt"/>
              </a:rPr>
              <a:t>ферменти</a:t>
            </a:r>
            <a:r>
              <a:rPr lang="ru-RU" sz="3200" dirty="0" smtClean="0">
                <a:latin typeface="+mn-lt"/>
              </a:rPr>
              <a:t> </a:t>
            </a:r>
            <a:r>
              <a:rPr lang="uk-UA" sz="3200" dirty="0">
                <a:latin typeface="+mn-lt"/>
              </a:rPr>
              <a:t>"</a:t>
            </a:r>
            <a:r>
              <a:rPr lang="uk-UA" sz="3200" dirty="0" smtClean="0">
                <a:latin typeface="+mn-lt"/>
              </a:rPr>
              <a:t>спасіння</a:t>
            </a:r>
            <a:r>
              <a:rPr lang="uk-UA" sz="3200" dirty="0">
                <a:latin typeface="+mn-lt"/>
              </a:rPr>
              <a:t>"</a:t>
            </a:r>
            <a:r>
              <a:rPr lang="uk-UA" sz="3200" dirty="0" smtClean="0">
                <a:latin typeface="+mn-lt"/>
              </a:rPr>
              <a:t> ‒ </a:t>
            </a:r>
            <a:r>
              <a:rPr lang="uk-UA" sz="3200" dirty="0" err="1" smtClean="0">
                <a:latin typeface="+mn-lt"/>
              </a:rPr>
              <a:t>алкогольдегідрогеназа</a:t>
            </a:r>
            <a:r>
              <a:rPr lang="uk-UA" sz="3200" dirty="0" smtClean="0">
                <a:latin typeface="+mn-lt"/>
              </a:rPr>
              <a:t> та </a:t>
            </a:r>
            <a:r>
              <a:rPr lang="uk-UA" sz="3200" dirty="0" err="1" smtClean="0">
                <a:latin typeface="+mn-lt"/>
              </a:rPr>
              <a:t>ацетгідрогеназа</a:t>
            </a:r>
            <a:endParaRPr lang="uk-UA" sz="4000" dirty="0" smtClean="0">
              <a:latin typeface="+mn-lt"/>
            </a:endParaRPr>
          </a:p>
        </p:txBody>
      </p:sp>
      <p:pic>
        <p:nvPicPr>
          <p:cNvPr id="4" name="Picture 5" descr="H:\Солдатам\А\Матер'ялі\AcetaldehydeDehydrogena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865" y="1815009"/>
            <a:ext cx="7273010" cy="5042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3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8" name="Объект 7"/>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1" r="8439"/>
          <a:stretch/>
        </p:blipFill>
        <p:spPr>
          <a:xfrm>
            <a:off x="3236" y="0"/>
            <a:ext cx="9177403" cy="6858000"/>
          </a:xfrm>
        </p:spPr>
      </p:pic>
      <p:sp>
        <p:nvSpPr>
          <p:cNvPr id="9" name="TextBox 8"/>
          <p:cNvSpPr txBox="1"/>
          <p:nvPr/>
        </p:nvSpPr>
        <p:spPr>
          <a:xfrm>
            <a:off x="-59236" y="260560"/>
            <a:ext cx="3600500" cy="1200329"/>
          </a:xfrm>
          <a:prstGeom prst="rect">
            <a:avLst/>
          </a:prstGeom>
          <a:noFill/>
        </p:spPr>
        <p:txBody>
          <a:bodyPr wrap="square" rtlCol="0">
            <a:spAutoFit/>
          </a:bodyPr>
          <a:lstStyle/>
          <a:p>
            <a:pPr algn="ctr"/>
            <a:r>
              <a:rPr lang="uk-UA" sz="3600" b="1" dirty="0" smtClean="0"/>
              <a:t>Синдром </a:t>
            </a:r>
            <a:r>
              <a:rPr lang="uk-UA" sz="3600" b="1" dirty="0" err="1" smtClean="0"/>
              <a:t>автопивоварні</a:t>
            </a:r>
            <a:endParaRPr lang="uk-UA" sz="3600" b="1" dirty="0"/>
          </a:p>
        </p:txBody>
      </p:sp>
    </p:spTree>
    <p:extLst>
      <p:ext uri="{BB962C8B-B14F-4D97-AF65-F5344CB8AC3E}">
        <p14:creationId xmlns:p14="http://schemas.microsoft.com/office/powerpoint/2010/main" val="482041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1" name="Picture 2" descr="H:\Солдатам\А\Матер'ялі\Молекула ацетальдегіду.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5567" y="1137407"/>
            <a:ext cx="1683670" cy="1435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C:\Users\AAA\Desktop\poison_PNG3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400" y="1028177"/>
            <a:ext cx="475220" cy="4238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Солдатам\А\Матер'ялі\AlcoholDehydrogena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406200">
            <a:off x="663442" y="969936"/>
            <a:ext cx="1759704" cy="1109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Солдатам\А\Матер'ялі\Молекула анкоголю.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4871" y="1028177"/>
            <a:ext cx="2207574" cy="1485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25984" y="3068950"/>
            <a:ext cx="1982146" cy="646331"/>
          </a:xfrm>
          <a:prstGeom prst="rect">
            <a:avLst/>
          </a:prstGeom>
          <a:noFill/>
        </p:spPr>
        <p:txBody>
          <a:bodyPr wrap="none" rtlCol="0">
            <a:spAutoFit/>
          </a:bodyPr>
          <a:lstStyle/>
          <a:p>
            <a:r>
              <a:rPr lang="uk-UA" sz="3600" dirty="0" smtClean="0"/>
              <a:t>Алкоголь</a:t>
            </a:r>
            <a:endParaRPr lang="uk-UA" sz="3600" dirty="0"/>
          </a:p>
        </p:txBody>
      </p:sp>
      <p:sp>
        <p:nvSpPr>
          <p:cNvPr id="6" name="TextBox 5"/>
          <p:cNvSpPr txBox="1"/>
          <p:nvPr/>
        </p:nvSpPr>
        <p:spPr>
          <a:xfrm>
            <a:off x="-252670" y="2801277"/>
            <a:ext cx="3600500" cy="1200329"/>
          </a:xfrm>
          <a:prstGeom prst="rect">
            <a:avLst/>
          </a:prstGeom>
          <a:noFill/>
        </p:spPr>
        <p:txBody>
          <a:bodyPr wrap="square" rtlCol="0">
            <a:spAutoFit/>
          </a:bodyPr>
          <a:lstStyle/>
          <a:p>
            <a:pPr algn="ctr"/>
            <a:r>
              <a:rPr lang="uk-UA" sz="3600" dirty="0" err="1" smtClean="0"/>
              <a:t>Алкоголь-</a:t>
            </a:r>
            <a:endParaRPr lang="uk-UA" sz="3600" dirty="0" smtClean="0"/>
          </a:p>
          <a:p>
            <a:pPr algn="ctr"/>
            <a:r>
              <a:rPr lang="uk-UA" sz="3600" dirty="0" err="1" smtClean="0"/>
              <a:t>дегідрогеназа</a:t>
            </a:r>
            <a:endParaRPr lang="uk-UA" sz="3600" dirty="0"/>
          </a:p>
        </p:txBody>
      </p:sp>
      <p:sp>
        <p:nvSpPr>
          <p:cNvPr id="5" name="Прямоугольник 4"/>
          <p:cNvSpPr/>
          <p:nvPr/>
        </p:nvSpPr>
        <p:spPr>
          <a:xfrm>
            <a:off x="2915768" y="2708900"/>
            <a:ext cx="1152161" cy="1323439"/>
          </a:xfrm>
          <a:prstGeom prst="rect">
            <a:avLst/>
          </a:prstGeom>
        </p:spPr>
        <p:txBody>
          <a:bodyPr wrap="square">
            <a:spAutoFit/>
          </a:bodyPr>
          <a:lstStyle/>
          <a:p>
            <a:pPr lvl="0"/>
            <a:r>
              <a:rPr lang="ru-RU" sz="8000" dirty="0">
                <a:ln w="28575">
                  <a:solidFill>
                    <a:prstClr val="black"/>
                  </a:solidFill>
                </a:ln>
                <a:solidFill>
                  <a:srgbClr val="FF0000"/>
                </a:solidFill>
              </a:rPr>
              <a:t>+</a:t>
            </a:r>
          </a:p>
        </p:txBody>
      </p:sp>
      <p:sp>
        <p:nvSpPr>
          <p:cNvPr id="10" name="Прямоугольник 9"/>
          <p:cNvSpPr/>
          <p:nvPr/>
        </p:nvSpPr>
        <p:spPr>
          <a:xfrm>
            <a:off x="5652149" y="2708900"/>
            <a:ext cx="1152161" cy="1323439"/>
          </a:xfrm>
          <a:prstGeom prst="rect">
            <a:avLst/>
          </a:prstGeom>
        </p:spPr>
        <p:txBody>
          <a:bodyPr wrap="square">
            <a:spAutoFit/>
          </a:bodyPr>
          <a:lstStyle/>
          <a:p>
            <a:pPr lvl="0"/>
            <a:r>
              <a:rPr lang="ru-RU" sz="8000" dirty="0">
                <a:ln w="28575">
                  <a:solidFill>
                    <a:prstClr val="black"/>
                  </a:solidFill>
                </a:ln>
                <a:solidFill>
                  <a:srgbClr val="FF0000"/>
                </a:solidFill>
              </a:rPr>
              <a:t>=</a:t>
            </a:r>
          </a:p>
        </p:txBody>
      </p:sp>
      <p:sp>
        <p:nvSpPr>
          <p:cNvPr id="12" name="TextBox 11"/>
          <p:cNvSpPr txBox="1"/>
          <p:nvPr/>
        </p:nvSpPr>
        <p:spPr>
          <a:xfrm>
            <a:off x="6351609" y="3103580"/>
            <a:ext cx="2785571" cy="646331"/>
          </a:xfrm>
          <a:prstGeom prst="rect">
            <a:avLst/>
          </a:prstGeom>
          <a:noFill/>
        </p:spPr>
        <p:txBody>
          <a:bodyPr wrap="none" rtlCol="0">
            <a:spAutoFit/>
          </a:bodyPr>
          <a:lstStyle/>
          <a:p>
            <a:r>
              <a:rPr lang="uk-UA" sz="3600" dirty="0" smtClean="0"/>
              <a:t>Ацетальдегід</a:t>
            </a:r>
            <a:endParaRPr lang="uk-UA" sz="3600" dirty="0"/>
          </a:p>
        </p:txBody>
      </p:sp>
      <p:pic>
        <p:nvPicPr>
          <p:cNvPr id="14" name="Picture 2" descr="C:\Users\AAA\Desktop\poison_PNG3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0" y="980660"/>
            <a:ext cx="475220" cy="42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10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7" name="Picture 2" descr="C:\Users\AAA\Desktop\poison_PNG39.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95670" y="1124680"/>
            <a:ext cx="773403" cy="689749"/>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88030" y="4165599"/>
            <a:ext cx="3456480" cy="710964"/>
          </a:xfrm>
          <a:prstGeom prst="rect">
            <a:avLst/>
          </a:prstGeom>
          <a:noFill/>
        </p:spPr>
        <p:txBody>
          <a:bodyPr wrap="square" rtlCol="0">
            <a:spAutoFit/>
          </a:bodyPr>
          <a:lstStyle/>
          <a:p>
            <a:pPr algn="ctr"/>
            <a:r>
              <a:rPr lang="uk-UA" sz="3600" dirty="0" err="1" smtClean="0"/>
              <a:t>Ацетгідрогеназа</a:t>
            </a:r>
            <a:endParaRPr lang="uk-UA" sz="3600" dirty="0"/>
          </a:p>
        </p:txBody>
      </p:sp>
      <p:sp>
        <p:nvSpPr>
          <p:cNvPr id="5" name="Прямоугольник 4"/>
          <p:cNvSpPr/>
          <p:nvPr/>
        </p:nvSpPr>
        <p:spPr>
          <a:xfrm>
            <a:off x="4067929" y="3789050"/>
            <a:ext cx="1152161" cy="1323439"/>
          </a:xfrm>
          <a:prstGeom prst="rect">
            <a:avLst/>
          </a:prstGeom>
        </p:spPr>
        <p:txBody>
          <a:bodyPr wrap="square">
            <a:spAutoFit/>
          </a:bodyPr>
          <a:lstStyle/>
          <a:p>
            <a:pPr lvl="0"/>
            <a:r>
              <a:rPr lang="ru-RU" sz="8000" dirty="0">
                <a:ln w="28575">
                  <a:solidFill>
                    <a:prstClr val="black"/>
                  </a:solidFill>
                </a:ln>
                <a:solidFill>
                  <a:srgbClr val="FF0000"/>
                </a:solidFill>
              </a:rPr>
              <a:t>+</a:t>
            </a:r>
          </a:p>
        </p:txBody>
      </p:sp>
      <p:pic>
        <p:nvPicPr>
          <p:cNvPr id="11" name="Picture 2" descr="H:\Солдатам\А\Матер'ялі\Молекула ацетальдегіду.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570" y="1556740"/>
            <a:ext cx="2076146" cy="1770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5" descr="H:\Солдатам\А\Матер'ялі\AcetaldehydeDehydrogena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964" y="709295"/>
            <a:ext cx="4099794" cy="2842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27732" y="4134822"/>
            <a:ext cx="2785571" cy="710964"/>
          </a:xfrm>
          <a:prstGeom prst="rect">
            <a:avLst/>
          </a:prstGeom>
          <a:noFill/>
        </p:spPr>
        <p:txBody>
          <a:bodyPr wrap="none" rtlCol="0">
            <a:spAutoFit/>
          </a:bodyPr>
          <a:lstStyle/>
          <a:p>
            <a:r>
              <a:rPr lang="uk-UA" sz="3600" dirty="0" smtClean="0"/>
              <a:t>Ацетальдегід</a:t>
            </a:r>
            <a:endParaRPr lang="uk-UA" sz="3600" dirty="0"/>
          </a:p>
        </p:txBody>
      </p:sp>
    </p:spTree>
    <p:extLst>
      <p:ext uri="{BB962C8B-B14F-4D97-AF65-F5344CB8AC3E}">
        <p14:creationId xmlns:p14="http://schemas.microsoft.com/office/powerpoint/2010/main" val="224746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026" name="Picture 2" descr="C:\Users\AAA\Desktop\Вогон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6" y="3140960"/>
            <a:ext cx="9174546" cy="372715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620688"/>
            <a:ext cx="8229600" cy="1872208"/>
          </a:xfrm>
          <a:gradFill>
            <a:gsLst>
              <a:gs pos="0">
                <a:schemeClr val="accent6">
                  <a:lumMod val="60000"/>
                  <a:lumOff val="40000"/>
                </a:schemeClr>
              </a:gs>
              <a:gs pos="51000">
                <a:schemeClr val="accent1">
                  <a:tint val="44500"/>
                  <a:satMod val="160000"/>
                  <a:alpha val="48000"/>
                </a:schemeClr>
              </a:gs>
              <a:gs pos="100000">
                <a:schemeClr val="accent1">
                  <a:tint val="23500"/>
                  <a:satMod val="160000"/>
                  <a:alpha val="0"/>
                </a:schemeClr>
              </a:gs>
            </a:gsLst>
            <a:lin ang="0" scaled="0"/>
          </a:gradFill>
        </p:spPr>
        <p:txBody>
          <a:bodyPr>
            <a:noAutofit/>
          </a:bodyPr>
          <a:lstStyle/>
          <a:p>
            <a:pPr algn="l"/>
            <a:r>
              <a:rPr lang="uk-UA" sz="3600" b="1" dirty="0" smtClean="0">
                <a:latin typeface="+mn-lt"/>
              </a:rPr>
              <a:t>Брехня:</a:t>
            </a:r>
            <a:r>
              <a:rPr lang="uk-UA" sz="3600" dirty="0" smtClean="0">
                <a:latin typeface="+mn-lt"/>
              </a:rPr>
              <a:t/>
            </a:r>
            <a:br>
              <a:rPr lang="uk-UA" sz="3600" dirty="0" smtClean="0">
                <a:latin typeface="+mn-lt"/>
              </a:rPr>
            </a:br>
            <a:r>
              <a:rPr lang="ru-RU" sz="3200" dirty="0">
                <a:latin typeface="+mn-lt"/>
              </a:rPr>
              <a:t>"</a:t>
            </a:r>
            <a:r>
              <a:rPr lang="uk-UA" sz="3200" dirty="0" smtClean="0">
                <a:latin typeface="+mn-lt"/>
              </a:rPr>
              <a:t>Алкоголь</a:t>
            </a:r>
            <a:r>
              <a:rPr lang="ru-RU" sz="3200" dirty="0" smtClean="0">
                <a:latin typeface="+mn-lt"/>
              </a:rPr>
              <a:t> </a:t>
            </a:r>
            <a:r>
              <a:rPr lang="uk-UA" sz="3200" dirty="0" smtClean="0">
                <a:latin typeface="+mn-lt"/>
              </a:rPr>
              <a:t>підвищує апетит та</a:t>
            </a:r>
            <a:br>
              <a:rPr lang="uk-UA" sz="3200" dirty="0" smtClean="0">
                <a:latin typeface="+mn-lt"/>
              </a:rPr>
            </a:br>
            <a:r>
              <a:rPr lang="uk-UA" sz="3200" dirty="0" smtClean="0">
                <a:latin typeface="+mn-lt"/>
              </a:rPr>
              <a:t>покращує травлення"</a:t>
            </a:r>
            <a:endParaRPr lang="uk-UA" sz="3200" dirty="0">
              <a:latin typeface="+mn-lt"/>
            </a:endParaRPr>
          </a:p>
        </p:txBody>
      </p:sp>
      <p:sp>
        <p:nvSpPr>
          <p:cNvPr id="7" name="Заголовок 1"/>
          <p:cNvSpPr txBox="1">
            <a:spLocks/>
          </p:cNvSpPr>
          <p:nvPr/>
        </p:nvSpPr>
        <p:spPr>
          <a:xfrm>
            <a:off x="467544" y="3140968"/>
            <a:ext cx="8229600" cy="1152152"/>
          </a:xfrm>
          <a:prstGeom prst="rect">
            <a:avLst/>
          </a:prstGeom>
          <a:gradFill>
            <a:gsLst>
              <a:gs pos="0">
                <a:schemeClr val="tx2">
                  <a:lumMod val="40000"/>
                  <a:lumOff val="60000"/>
                </a:schemeClr>
              </a:gs>
              <a:gs pos="62000">
                <a:schemeClr val="accent1">
                  <a:tint val="44500"/>
                  <a:satMod val="160000"/>
                </a:schemeClr>
              </a:gs>
              <a:gs pos="100000">
                <a:schemeClr val="accent1">
                  <a:tint val="23500"/>
                  <a:satMod val="160000"/>
                  <a:alpha val="0"/>
                </a:schemeClr>
              </a:gs>
            </a:gsLst>
            <a:lin ang="0" scaled="0"/>
          </a:gra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uk-UA" sz="3600" b="1" dirty="0" smtClean="0">
                <a:latin typeface="+mn-lt"/>
              </a:rPr>
              <a:t>Правда:</a:t>
            </a:r>
          </a:p>
          <a:p>
            <a:pPr algn="l"/>
            <a:r>
              <a:rPr lang="uk-UA" sz="3200" dirty="0">
                <a:latin typeface="+mn-lt"/>
              </a:rPr>
              <a:t>Алкоголь </a:t>
            </a:r>
            <a:r>
              <a:rPr lang="uk-UA" sz="3200" dirty="0" smtClean="0">
                <a:latin typeface="+mn-lt"/>
              </a:rPr>
              <a:t>активний розчинник</a:t>
            </a:r>
            <a:endParaRPr lang="uk-UA" sz="3200" dirty="0">
              <a:latin typeface="+mn-lt"/>
            </a:endParaRPr>
          </a:p>
        </p:txBody>
      </p:sp>
      <p:pic>
        <p:nvPicPr>
          <p:cNvPr id="6146" name="Picture 2" descr="H:\Солдатам\А\Матер'ялі\Анкоголь вогонь.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59" y="4562839"/>
            <a:ext cx="8196705" cy="24483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AA\Desktop\untitled-1.png"/>
          <p:cNvPicPr>
            <a:picLocks noChangeAspect="1" noChangeArrowheads="1"/>
          </p:cNvPicPr>
          <p:nvPr/>
        </p:nvPicPr>
        <p:blipFill rotWithShape="1">
          <a:blip r:embed="rId5">
            <a:extLst>
              <a:ext uri="{28A0092B-C50C-407E-A947-70E740481C1C}">
                <a14:useLocalDpi xmlns:a14="http://schemas.microsoft.com/office/drawing/2010/main" val="0"/>
              </a:ext>
            </a:extLst>
          </a:blip>
          <a:srcRect l="28139" r="31354" b="8707"/>
          <a:stretch/>
        </p:blipFill>
        <p:spPr bwMode="auto">
          <a:xfrm rot="19852978">
            <a:off x="6455114" y="-505715"/>
            <a:ext cx="2397258" cy="5402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4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430" y="2132820"/>
            <a:ext cx="8229600" cy="2515770"/>
          </a:xfrm>
        </p:spPr>
        <p:txBody>
          <a:bodyPr>
            <a:normAutofit/>
          </a:bodyPr>
          <a:lstStyle/>
          <a:p>
            <a:pPr algn="ctr"/>
            <a:r>
              <a:rPr lang="uk-UA" sz="5400" b="1" dirty="0" smtClean="0">
                <a:solidFill>
                  <a:schemeClr val="bg1"/>
                </a:solidFill>
                <a:effectLst>
                  <a:outerShdw blurRad="38100" dist="38100" dir="2700000" algn="tl">
                    <a:srgbClr val="000000">
                      <a:alpha val="43137"/>
                    </a:srgbClr>
                  </a:outerShdw>
                </a:effectLst>
                <a:latin typeface="+mn-lt"/>
              </a:rPr>
              <a:t>СТУПЕНІ РОЗВИТКУ АЛКОГОЛІЗМУ</a:t>
            </a:r>
            <a:br>
              <a:rPr lang="uk-UA" sz="5400" b="1" dirty="0" smtClean="0">
                <a:solidFill>
                  <a:schemeClr val="bg1"/>
                </a:solidFill>
                <a:effectLst>
                  <a:outerShdw blurRad="38100" dist="38100" dir="2700000" algn="tl">
                    <a:srgbClr val="000000">
                      <a:alpha val="43137"/>
                    </a:srgbClr>
                  </a:outerShdw>
                </a:effectLst>
                <a:latin typeface="+mn-lt"/>
              </a:rPr>
            </a:br>
            <a:r>
              <a:rPr lang="uk-UA" sz="5400" b="1" dirty="0" smtClean="0">
                <a:solidFill>
                  <a:schemeClr val="bg1"/>
                </a:solidFill>
                <a:effectLst>
                  <a:outerShdw blurRad="38100" dist="38100" dir="2700000" algn="tl">
                    <a:srgbClr val="000000">
                      <a:alpha val="43137"/>
                    </a:srgbClr>
                  </a:outerShdw>
                </a:effectLst>
                <a:latin typeface="+mn-lt"/>
              </a:rPr>
              <a:t>(СТАДІЇ АЛКОГОЛІЗМУ)</a:t>
            </a:r>
            <a:endParaRPr lang="ru-RU" sz="39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92678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430" y="2132820"/>
            <a:ext cx="8229600" cy="2515770"/>
          </a:xfrm>
        </p:spPr>
        <p:txBody>
          <a:bodyPr>
            <a:normAutofit/>
          </a:bodyPr>
          <a:lstStyle/>
          <a:p>
            <a:pPr algn="ctr"/>
            <a:r>
              <a:rPr lang="uk-UA" sz="5400" b="1" dirty="0" smtClean="0">
                <a:solidFill>
                  <a:schemeClr val="bg1"/>
                </a:solidFill>
                <a:effectLst>
                  <a:outerShdw blurRad="38100" dist="38100" dir="2700000" algn="tl">
                    <a:srgbClr val="000000">
                      <a:alpha val="43137"/>
                    </a:srgbClr>
                  </a:outerShdw>
                </a:effectLst>
                <a:latin typeface="+mn-lt"/>
              </a:rPr>
              <a:t>Алкоголізм</a:t>
            </a:r>
            <a:br>
              <a:rPr lang="uk-UA" sz="5400" b="1" dirty="0" smtClean="0">
                <a:solidFill>
                  <a:schemeClr val="bg1"/>
                </a:solidFill>
                <a:effectLst>
                  <a:outerShdw blurRad="38100" dist="38100" dir="2700000" algn="tl">
                    <a:srgbClr val="000000">
                      <a:alpha val="43137"/>
                    </a:srgbClr>
                  </a:outerShdw>
                </a:effectLst>
                <a:latin typeface="+mn-lt"/>
              </a:rPr>
            </a:br>
            <a:r>
              <a:rPr lang="uk-UA" sz="5400" b="1" dirty="0" smtClean="0">
                <a:solidFill>
                  <a:schemeClr val="bg1"/>
                </a:solidFill>
                <a:effectLst>
                  <a:outerShdw blurRad="38100" dist="38100" dir="2700000" algn="tl">
                    <a:srgbClr val="000000">
                      <a:alpha val="43137"/>
                    </a:srgbClr>
                  </a:outerShdw>
                </a:effectLst>
                <a:latin typeface="+mn-lt"/>
              </a:rPr>
              <a:t>– залежність від алкоголю</a:t>
            </a:r>
            <a:br>
              <a:rPr lang="uk-UA" sz="5400" b="1" dirty="0" smtClean="0">
                <a:solidFill>
                  <a:schemeClr val="bg1"/>
                </a:solidFill>
                <a:effectLst>
                  <a:outerShdw blurRad="38100" dist="38100" dir="2700000" algn="tl">
                    <a:srgbClr val="000000">
                      <a:alpha val="43137"/>
                    </a:srgbClr>
                  </a:outerShdw>
                </a:effectLst>
                <a:latin typeface="+mn-lt"/>
              </a:rPr>
            </a:br>
            <a:r>
              <a:rPr lang="uk-UA" sz="3900" b="1" dirty="0" smtClean="0">
                <a:solidFill>
                  <a:schemeClr val="bg1"/>
                </a:solidFill>
                <a:effectLst>
                  <a:outerShdw blurRad="38100" dist="38100" dir="2700000" algn="tl">
                    <a:srgbClr val="000000">
                      <a:alpha val="43137"/>
                    </a:srgbClr>
                  </a:outerShdw>
                </a:effectLst>
                <a:latin typeface="+mn-lt"/>
              </a:rPr>
              <a:t>(психологічна, психічна, фізична)</a:t>
            </a:r>
            <a:endParaRPr lang="ru-RU" sz="39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4032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470"/>
          <a:stretch/>
        </p:blipFill>
        <p:spPr bwMode="auto">
          <a:xfrm>
            <a:off x="612000" y="0"/>
            <a:ext cx="7920000" cy="6166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1331550" y="5013220"/>
            <a:ext cx="6624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1331550" y="5229250"/>
            <a:ext cx="6624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6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400" y="3789049"/>
            <a:ext cx="8641200" cy="2664371"/>
          </a:xfrm>
        </p:spPr>
        <p:txBody>
          <a:bodyPr>
            <a:noAutofit/>
          </a:bodyPr>
          <a:lstStyle/>
          <a:p>
            <a:pPr algn="just"/>
            <a:r>
              <a:rPr lang="uk-UA" sz="2800" b="1" dirty="0" smtClean="0">
                <a:solidFill>
                  <a:schemeClr val="bg1"/>
                </a:solidFill>
                <a:effectLst>
                  <a:outerShdw blurRad="38100" dist="38100" dir="2700000" algn="tl">
                    <a:srgbClr val="000000">
                      <a:alpha val="43137"/>
                    </a:srgbClr>
                  </a:outerShdw>
                </a:effectLst>
                <a:latin typeface="+mn-lt"/>
              </a:rPr>
              <a:t>Це свідома, або несвідома переконаність, що пиття спиртного є природним, виправданим і навіть неминучим явищем життя.</a:t>
            </a:r>
            <a:br>
              <a:rPr lang="uk-UA" sz="2800" b="1" dirty="0" smtClean="0">
                <a:solidFill>
                  <a:schemeClr val="bg1"/>
                </a:solidFill>
                <a:effectLst>
                  <a:outerShdw blurRad="38100" dist="38100" dir="2700000" algn="tl">
                    <a:srgbClr val="000000">
                      <a:alpha val="43137"/>
                    </a:srgbClr>
                  </a:outerShdw>
                </a:effectLst>
                <a:latin typeface="+mn-lt"/>
              </a:rPr>
            </a:br>
            <a:r>
              <a:rPr lang="uk-UA" sz="2800" b="1" dirty="0" smtClean="0">
                <a:solidFill>
                  <a:schemeClr val="bg1"/>
                </a:solidFill>
                <a:effectLst>
                  <a:outerShdw blurRad="38100" dist="38100" dir="2700000" algn="tl">
                    <a:srgbClr val="000000">
                      <a:alpha val="43137"/>
                    </a:srgbClr>
                  </a:outerShdw>
                </a:effectLst>
                <a:latin typeface="+mn-lt"/>
              </a:rPr>
              <a:t>Такі переконання спонукають людину вживати алкогольні рідини, не дивлячись, що алкоголь гидкий </a:t>
            </a:r>
            <a:r>
              <a:rPr lang="uk-UA" sz="2800" b="1" dirty="0">
                <a:solidFill>
                  <a:schemeClr val="bg1"/>
                </a:solidFill>
                <a:effectLst>
                  <a:outerShdw blurRad="38100" dist="38100" dir="2700000" algn="tl">
                    <a:srgbClr val="000000">
                      <a:alpha val="43137"/>
                    </a:srgbClr>
                  </a:outerShdw>
                </a:effectLst>
                <a:latin typeface="+mn-lt"/>
              </a:rPr>
              <a:t>на </a:t>
            </a:r>
            <a:r>
              <a:rPr lang="uk-UA" sz="2800" b="1" dirty="0" smtClean="0">
                <a:solidFill>
                  <a:schemeClr val="bg1"/>
                </a:solidFill>
                <a:effectLst>
                  <a:outerShdw blurRad="38100" dist="38100" dir="2700000" algn="tl">
                    <a:srgbClr val="000000">
                      <a:alpha val="43137"/>
                    </a:srgbClr>
                  </a:outerShdw>
                </a:effectLst>
                <a:latin typeface="+mn-lt"/>
              </a:rPr>
              <a:t>смак.</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5" name="Заголовок 2"/>
          <p:cNvSpPr txBox="1">
            <a:spLocks/>
          </p:cNvSpPr>
          <p:nvPr/>
        </p:nvSpPr>
        <p:spPr>
          <a:xfrm>
            <a:off x="30267" y="121388"/>
            <a:ext cx="4536630" cy="3420474"/>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n w="18415" cmpd="sng">
                  <a:noFill/>
                  <a:prstDash val="solid"/>
                </a:ln>
                <a:solidFill>
                  <a:schemeClr val="bg1"/>
                </a:solidFill>
                <a:effectLst>
                  <a:outerShdw blurRad="38100" dist="38100" dir="2700000" algn="tl">
                    <a:srgbClr val="000000">
                      <a:alpha val="43137"/>
                    </a:srgbClr>
                  </a:outerShdw>
                </a:effectLst>
                <a:latin typeface="+mn-lt"/>
              </a:rPr>
              <a:t>I</a:t>
            </a:r>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 стадія</a:t>
            </a:r>
          </a:p>
          <a:p>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АЛКОГОЛЬНІ</a:t>
            </a:r>
          </a:p>
          <a:p>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ПЕРЕКОНАННЯ</a:t>
            </a:r>
          </a:p>
          <a:p>
            <a:r>
              <a:rPr lang="uk-UA" sz="2800" b="1" dirty="0" smtClean="0">
                <a:ln w="18415" cmpd="sng">
                  <a:noFill/>
                  <a:prstDash val="solid"/>
                </a:ln>
                <a:solidFill>
                  <a:schemeClr val="bg1"/>
                </a:solidFill>
                <a:effectLst>
                  <a:outerShdw blurRad="38100" dist="38100" dir="2700000" algn="tl">
                    <a:srgbClr val="000000">
                      <a:alpha val="43137"/>
                    </a:srgbClr>
                  </a:outerShdw>
                </a:effectLst>
                <a:latin typeface="+mn-lt"/>
              </a:rPr>
              <a:t>("алкогольна програма")</a:t>
            </a:r>
          </a:p>
        </p:txBody>
      </p:sp>
      <p:pic>
        <p:nvPicPr>
          <p:cNvPr id="4" name="Picture 2" descr="C:\Users\AAA\Desktop\baby-be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6897" y="391425"/>
            <a:ext cx="4320070" cy="288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0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20" y="-459540"/>
            <a:ext cx="3389269" cy="3969075"/>
          </a:xfrm>
          <a:prstGeom prst="rect">
            <a:avLst/>
          </a:prstGeom>
          <a:ln>
            <a:noFill/>
          </a:ln>
          <a:effectLst>
            <a:outerShdw blurRad="292100" dist="139700" dir="2700000" algn="tl" rotWithShape="0">
              <a:srgbClr val="333333">
                <a:alpha val="65000"/>
              </a:srgbClr>
            </a:outerShdw>
          </a:effectLst>
        </p:spPr>
      </p:pic>
      <p:sp>
        <p:nvSpPr>
          <p:cNvPr id="3" name="Заголовок 2"/>
          <p:cNvSpPr>
            <a:spLocks noGrp="1"/>
          </p:cNvSpPr>
          <p:nvPr>
            <p:ph type="title"/>
          </p:nvPr>
        </p:nvSpPr>
        <p:spPr>
          <a:xfrm>
            <a:off x="251400" y="3356990"/>
            <a:ext cx="8569190" cy="3384470"/>
          </a:xfrm>
          <a:ln>
            <a:noFill/>
          </a:ln>
        </p:spPr>
        <p:txBody>
          <a:bodyPr>
            <a:noAutofit/>
          </a:bodyPr>
          <a:lstStyle/>
          <a:p>
            <a:pPr algn="just"/>
            <a:r>
              <a:rPr lang="uk-UA" sz="2800" b="1" dirty="0" smtClean="0">
                <a:solidFill>
                  <a:schemeClr val="bg1"/>
                </a:solidFill>
                <a:effectLst>
                  <a:outerShdw blurRad="38100" dist="38100" dir="2700000" algn="tl">
                    <a:srgbClr val="000000">
                      <a:alpha val="43137"/>
                    </a:srgbClr>
                  </a:outerShdw>
                </a:effectLst>
                <a:latin typeface="+mn-lt"/>
              </a:rPr>
              <a:t>Період</a:t>
            </a:r>
            <a:r>
              <a:rPr lang="uk-UA" sz="2800" b="1" dirty="0">
                <a:solidFill>
                  <a:schemeClr val="bg1"/>
                </a:solidFill>
                <a:effectLst>
                  <a:outerShdw blurRad="38100" dist="38100" dir="2700000" algn="tl">
                    <a:srgbClr val="000000">
                      <a:alpha val="43137"/>
                    </a:srgbClr>
                  </a:outerShdw>
                </a:effectLst>
                <a:latin typeface="+mn-lt"/>
              </a:rPr>
              <a:t>, під час </a:t>
            </a:r>
            <a:r>
              <a:rPr lang="uk-UA" sz="2800" b="1" dirty="0" smtClean="0">
                <a:solidFill>
                  <a:schemeClr val="bg1"/>
                </a:solidFill>
                <a:effectLst>
                  <a:outerShdw blurRad="38100" dist="38100" dir="2700000" algn="tl">
                    <a:srgbClr val="000000">
                      <a:alpha val="43137"/>
                    </a:srgbClr>
                  </a:outerShdw>
                </a:effectLst>
                <a:latin typeface="+mn-lt"/>
              </a:rPr>
              <a:t>якого дитина </a:t>
            </a:r>
            <a:r>
              <a:rPr lang="uk-UA" sz="2800" b="1" dirty="0">
                <a:solidFill>
                  <a:schemeClr val="bg1"/>
                </a:solidFill>
                <a:effectLst>
                  <a:outerShdw blurRad="38100" dist="38100" dir="2700000" algn="tl">
                    <a:srgbClr val="000000">
                      <a:alpha val="43137"/>
                    </a:srgbClr>
                  </a:outerShdw>
                </a:effectLst>
                <a:latin typeface="+mn-lt"/>
              </a:rPr>
              <a:t>під впливом </a:t>
            </a:r>
            <a:r>
              <a:rPr lang="uk-UA" sz="2800" b="1" dirty="0" smtClean="0">
                <a:solidFill>
                  <a:schemeClr val="bg1"/>
                </a:solidFill>
                <a:effectLst>
                  <a:outerShdw blurRad="38100" dist="38100" dir="2700000" algn="tl">
                    <a:srgbClr val="000000">
                      <a:alpha val="43137"/>
                    </a:srgbClr>
                  </a:outerShdw>
                </a:effectLst>
                <a:latin typeface="+mn-lt"/>
              </a:rPr>
              <a:t>алкогольних звичаїв (прикладу дорослих) таємно починає </a:t>
            </a:r>
            <a:r>
              <a:rPr lang="uk-UA" sz="2800" b="1" dirty="0">
                <a:solidFill>
                  <a:schemeClr val="bg1"/>
                </a:solidFill>
                <a:effectLst>
                  <a:outerShdw blurRad="38100" dist="38100" dir="2700000" algn="tl">
                    <a:srgbClr val="000000">
                      <a:alpha val="43137"/>
                    </a:srgbClr>
                  </a:outerShdw>
                </a:effectLst>
                <a:latin typeface="+mn-lt"/>
              </a:rPr>
              <a:t>пробувати </a:t>
            </a:r>
            <a:r>
              <a:rPr lang="uk-UA" sz="2800" b="1" dirty="0" smtClean="0">
                <a:solidFill>
                  <a:schemeClr val="bg1"/>
                </a:solidFill>
                <a:effectLst>
                  <a:outerShdw blurRad="38100" dist="38100" dir="2700000" algn="tl">
                    <a:srgbClr val="000000">
                      <a:alpha val="43137"/>
                    </a:srgbClr>
                  </a:outerShdw>
                </a:effectLst>
                <a:latin typeface="+mn-lt"/>
              </a:rPr>
              <a:t>алкоголь (тютюн та інші наркотики).</a:t>
            </a:r>
            <a:r>
              <a:rPr lang="uk-UA" sz="2800" b="1" dirty="0">
                <a:solidFill>
                  <a:schemeClr val="bg1"/>
                </a:solidFill>
                <a:effectLst>
                  <a:outerShdw blurRad="38100" dist="38100" dir="2700000" algn="tl">
                    <a:srgbClr val="000000">
                      <a:alpha val="43137"/>
                    </a:srgbClr>
                  </a:outerShdw>
                </a:effectLst>
                <a:latin typeface="+mn-lt"/>
              </a:rPr>
              <a:t/>
            </a:r>
            <a:br>
              <a:rPr lang="uk-UA" sz="2800" b="1" dirty="0">
                <a:solidFill>
                  <a:schemeClr val="bg1"/>
                </a:solidFill>
                <a:effectLst>
                  <a:outerShdw blurRad="38100" dist="38100" dir="2700000" algn="tl">
                    <a:srgbClr val="000000">
                      <a:alpha val="43137"/>
                    </a:srgbClr>
                  </a:outerShdw>
                </a:effectLst>
                <a:latin typeface="+mn-lt"/>
              </a:rPr>
            </a:br>
            <a:r>
              <a:rPr lang="uk-UA" sz="2800" b="1" dirty="0" smtClean="0">
                <a:solidFill>
                  <a:schemeClr val="bg1"/>
                </a:solidFill>
                <a:effectLst>
                  <a:outerShdw blurRad="38100" dist="38100" dir="2700000" algn="tl">
                    <a:srgbClr val="000000">
                      <a:alpha val="43137"/>
                    </a:srgbClr>
                  </a:outerShdw>
                </a:effectLst>
                <a:latin typeface="+mn-lt"/>
              </a:rPr>
              <a:t>Діти із подивом </a:t>
            </a:r>
            <a:r>
              <a:rPr lang="uk-UA" sz="2800" b="1" dirty="0">
                <a:solidFill>
                  <a:schemeClr val="bg1"/>
                </a:solidFill>
                <a:effectLst>
                  <a:outerShdw blurRad="38100" dist="38100" dir="2700000" algn="tl">
                    <a:srgbClr val="000000">
                      <a:alpha val="43137"/>
                    </a:srgbClr>
                  </a:outerShdw>
                </a:effectLst>
                <a:latin typeface="+mn-lt"/>
              </a:rPr>
              <a:t>виявляють, що </a:t>
            </a:r>
            <a:r>
              <a:rPr lang="uk-UA" sz="2800" b="1" dirty="0" smtClean="0">
                <a:solidFill>
                  <a:schemeClr val="bg1"/>
                </a:solidFill>
                <a:effectLst>
                  <a:outerShdw blurRad="38100" dist="38100" dir="2700000" algn="tl">
                    <a:srgbClr val="000000">
                      <a:alpha val="43137"/>
                    </a:srgbClr>
                  </a:outerShdw>
                </a:effectLst>
                <a:latin typeface="+mn-lt"/>
              </a:rPr>
              <a:t>алкоголь гидкий на </a:t>
            </a:r>
            <a:r>
              <a:rPr lang="uk-UA" sz="2800" b="1" dirty="0">
                <a:solidFill>
                  <a:schemeClr val="bg1"/>
                </a:solidFill>
                <a:effectLst>
                  <a:outerShdw blurRad="38100" dist="38100" dir="2700000" algn="tl">
                    <a:srgbClr val="000000">
                      <a:alpha val="43137"/>
                    </a:srgbClr>
                  </a:outerShdw>
                </a:effectLst>
                <a:latin typeface="+mn-lt"/>
              </a:rPr>
              <a:t>смак, а його </a:t>
            </a:r>
            <a:r>
              <a:rPr lang="uk-UA" sz="2800" b="1" dirty="0" smtClean="0">
                <a:solidFill>
                  <a:schemeClr val="bg1"/>
                </a:solidFill>
                <a:effectLst>
                  <a:outerShdw blurRad="38100" dist="38100" dir="2700000" algn="tl">
                    <a:srgbClr val="000000">
                      <a:alpha val="43137"/>
                    </a:srgbClr>
                  </a:outerShdw>
                </a:effectLst>
                <a:latin typeface="+mn-lt"/>
              </a:rPr>
              <a:t>дія неприємна</a:t>
            </a:r>
            <a:r>
              <a:rPr lang="uk-UA" sz="2800" b="1" dirty="0">
                <a:solidFill>
                  <a:schemeClr val="bg1"/>
                </a:solidFill>
                <a:effectLst>
                  <a:outerShdw blurRad="38100" dist="38100" dir="2700000" algn="tl">
                    <a:srgbClr val="000000">
                      <a:alpha val="43137"/>
                    </a:srgbClr>
                  </a:outerShdw>
                </a:effectLst>
                <a:latin typeface="+mn-lt"/>
              </a:rPr>
              <a:t>.</a:t>
            </a:r>
            <a:br>
              <a:rPr lang="uk-UA" sz="2800" b="1" dirty="0">
                <a:solidFill>
                  <a:schemeClr val="bg1"/>
                </a:solidFill>
                <a:effectLst>
                  <a:outerShdw blurRad="38100" dist="38100" dir="2700000" algn="tl">
                    <a:srgbClr val="000000">
                      <a:alpha val="43137"/>
                    </a:srgbClr>
                  </a:outerShdw>
                </a:effectLst>
                <a:latin typeface="+mn-lt"/>
              </a:rPr>
            </a:br>
            <a:r>
              <a:rPr lang="uk-UA" sz="2800" b="1" dirty="0">
                <a:solidFill>
                  <a:schemeClr val="bg1"/>
                </a:solidFill>
                <a:effectLst>
                  <a:outerShdw blurRad="38100" dist="38100" dir="2700000" algn="tl">
                    <a:srgbClr val="000000">
                      <a:alpha val="43137"/>
                    </a:srgbClr>
                  </a:outerShdw>
                </a:effectLst>
                <a:latin typeface="+mn-lt"/>
              </a:rPr>
              <a:t>Залучення проходить важко: з </a:t>
            </a:r>
            <a:r>
              <a:rPr lang="uk-UA" sz="2800" b="1" dirty="0" smtClean="0">
                <a:solidFill>
                  <a:schemeClr val="bg1"/>
                </a:solidFill>
                <a:effectLst>
                  <a:outerShdw blurRad="38100" dist="38100" dir="2700000" algn="tl">
                    <a:srgbClr val="000000">
                      <a:alpha val="43137"/>
                    </a:srgbClr>
                  </a:outerShdw>
                </a:effectLst>
                <a:latin typeface="+mn-lt"/>
              </a:rPr>
              <a:t>соромом, муками совісті, </a:t>
            </a:r>
            <a:r>
              <a:rPr lang="uk-UA" sz="2800" b="1" dirty="0">
                <a:solidFill>
                  <a:schemeClr val="bg1"/>
                </a:solidFill>
                <a:effectLst>
                  <a:outerShdw blurRad="38100" dist="38100" dir="2700000" algn="tl">
                    <a:srgbClr val="000000">
                      <a:alpha val="43137"/>
                    </a:srgbClr>
                  </a:outerShdw>
                </a:effectLst>
                <a:latin typeface="+mn-lt"/>
              </a:rPr>
              <a:t>нудотою, іноді блювотою</a:t>
            </a:r>
            <a:r>
              <a:rPr lang="uk-UA" sz="2800" b="1" dirty="0" smtClean="0">
                <a:solidFill>
                  <a:schemeClr val="bg1"/>
                </a:solidFill>
                <a:effectLst>
                  <a:outerShdw blurRad="38100" dist="38100" dir="2700000" algn="tl">
                    <a:srgbClr val="000000">
                      <a:alpha val="43137"/>
                    </a:srgbClr>
                  </a:outerShdw>
                </a:effectLst>
                <a:latin typeface="+mn-lt"/>
              </a:rPr>
              <a:t>.</a:t>
            </a:r>
            <a:endParaRPr lang="uk-UA" sz="2800" b="1" dirty="0">
              <a:solidFill>
                <a:schemeClr val="bg1"/>
              </a:solidFill>
              <a:effectLst>
                <a:outerShdw blurRad="38100" dist="38100" dir="2700000" algn="tl">
                  <a:srgbClr val="000000">
                    <a:alpha val="43137"/>
                  </a:srgbClr>
                </a:outerShdw>
              </a:effectLst>
              <a:latin typeface="+mn-lt"/>
            </a:endParaRPr>
          </a:p>
        </p:txBody>
      </p:sp>
      <p:sp>
        <p:nvSpPr>
          <p:cNvPr id="5" name="Заголовок 2"/>
          <p:cNvSpPr txBox="1">
            <a:spLocks/>
          </p:cNvSpPr>
          <p:nvPr/>
        </p:nvSpPr>
        <p:spPr>
          <a:xfrm>
            <a:off x="281140" y="836640"/>
            <a:ext cx="3240450" cy="187226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n w="18415" cmpd="sng">
                  <a:noFill/>
                  <a:prstDash val="solid"/>
                </a:ln>
                <a:solidFill>
                  <a:schemeClr val="bg1"/>
                </a:solidFill>
                <a:effectLst>
                  <a:outerShdw blurRad="38100" dist="38100" dir="2700000" algn="tl">
                    <a:srgbClr val="000000">
                      <a:alpha val="43137"/>
                    </a:srgbClr>
                  </a:outerShdw>
                </a:effectLst>
                <a:latin typeface="+mn-lt"/>
              </a:rPr>
              <a:t>II</a:t>
            </a:r>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 стадія</a:t>
            </a:r>
          </a:p>
          <a:p>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ЗАЛУЧЕННЯ</a:t>
            </a:r>
            <a:endParaRPr lang="uk-UA" sz="3600" b="1" dirty="0">
              <a:ln w="18415" cmpd="sng">
                <a:noFill/>
                <a:prstDash val="solid"/>
              </a:ln>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2580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6288"/>
          <a:stretch/>
        </p:blipFill>
        <p:spPr>
          <a:xfrm>
            <a:off x="4283960" y="-27480"/>
            <a:ext cx="4218520" cy="3236418"/>
          </a:xfrm>
          <a:prstGeom prst="rect">
            <a:avLst/>
          </a:prstGeom>
          <a:ln>
            <a:noFill/>
          </a:ln>
          <a:effectLst>
            <a:outerShdw blurRad="292100" dist="139700" dir="2700000" algn="tl" rotWithShape="0">
              <a:srgbClr val="333333">
                <a:alpha val="65000"/>
              </a:srgbClr>
            </a:outerShdw>
          </a:effectLst>
        </p:spPr>
      </p:pic>
      <p:sp>
        <p:nvSpPr>
          <p:cNvPr id="3" name="Заголовок 2"/>
          <p:cNvSpPr>
            <a:spLocks noGrp="1"/>
          </p:cNvSpPr>
          <p:nvPr>
            <p:ph type="title"/>
          </p:nvPr>
        </p:nvSpPr>
        <p:spPr>
          <a:xfrm>
            <a:off x="323410" y="3284980"/>
            <a:ext cx="8569190" cy="3312460"/>
          </a:xfrm>
          <a:ln>
            <a:noFill/>
          </a:ln>
        </p:spPr>
        <p:txBody>
          <a:bodyPr>
            <a:noAutofit/>
          </a:bodyPr>
          <a:lstStyle/>
          <a:p>
            <a:pPr algn="just"/>
            <a:r>
              <a:rPr lang="uk-UA" sz="2800" b="1" dirty="0" smtClean="0">
                <a:solidFill>
                  <a:schemeClr val="bg1"/>
                </a:solidFill>
                <a:effectLst>
                  <a:outerShdw blurRad="38100" dist="38100" dir="2700000" algn="tl">
                    <a:srgbClr val="000000">
                      <a:alpha val="43137"/>
                    </a:srgbClr>
                  </a:outerShdw>
                </a:effectLst>
                <a:latin typeface="+mn-lt"/>
              </a:rPr>
              <a:t>Стан свідомості, коли особисте </a:t>
            </a:r>
            <a:r>
              <a:rPr lang="uk-UA" sz="2800" b="1" dirty="0">
                <a:solidFill>
                  <a:schemeClr val="bg1"/>
                </a:solidFill>
                <a:effectLst>
                  <a:outerShdw blurRad="38100" dist="38100" dir="2700000" algn="tl">
                    <a:srgbClr val="000000">
                      <a:alpha val="43137"/>
                    </a:srgbClr>
                  </a:outerShdw>
                </a:effectLst>
                <a:latin typeface="+mn-lt"/>
              </a:rPr>
              <a:t>самоотруєння алкоголем </a:t>
            </a:r>
            <a:r>
              <a:rPr lang="uk-UA" sz="2800" b="1" dirty="0" smtClean="0">
                <a:solidFill>
                  <a:schemeClr val="bg1"/>
                </a:solidFill>
                <a:effectLst>
                  <a:outerShdw blurRad="38100" dist="38100" dir="2700000" algn="tl">
                    <a:srgbClr val="000000">
                      <a:alpha val="43137"/>
                    </a:srgbClr>
                  </a:outerShdw>
                </a:effectLst>
                <a:latin typeface="+mn-lt"/>
              </a:rPr>
              <a:t>сприймається </a:t>
            </a:r>
            <a:r>
              <a:rPr lang="uk-UA" sz="2800" b="1" dirty="0">
                <a:solidFill>
                  <a:schemeClr val="bg1"/>
                </a:solidFill>
                <a:effectLst>
                  <a:outerShdw blurRad="38100" dist="38100" dir="2700000" algn="tl">
                    <a:srgbClr val="000000">
                      <a:alpha val="43137"/>
                    </a:srgbClr>
                  </a:outerShdw>
                </a:effectLst>
                <a:latin typeface="+mn-lt"/>
              </a:rPr>
              <a:t>як звичайне, </a:t>
            </a:r>
            <a:r>
              <a:rPr lang="uk-UA" sz="2800" b="1" dirty="0" smtClean="0">
                <a:solidFill>
                  <a:schemeClr val="bg1"/>
                </a:solidFill>
                <a:effectLst>
                  <a:outerShdw blurRad="38100" dist="38100" dir="2700000" algn="tl">
                    <a:srgbClr val="000000">
                      <a:alpha val="43137"/>
                    </a:srgbClr>
                  </a:outerShdw>
                </a:effectLst>
                <a:latin typeface="+mn-lt"/>
              </a:rPr>
              <a:t>буденне </a:t>
            </a:r>
            <a:r>
              <a:rPr lang="uk-UA" sz="2800" b="1" dirty="0">
                <a:solidFill>
                  <a:schemeClr val="bg1"/>
                </a:solidFill>
                <a:effectLst>
                  <a:outerShdw blurRad="38100" dist="38100" dir="2700000" algn="tl">
                    <a:srgbClr val="000000">
                      <a:alpha val="43137"/>
                    </a:srgbClr>
                  </a:outerShdw>
                </a:effectLst>
                <a:latin typeface="+mn-lt"/>
              </a:rPr>
              <a:t>явище. Муки </a:t>
            </a:r>
            <a:r>
              <a:rPr lang="uk-UA" sz="2800" b="1" dirty="0" smtClean="0">
                <a:solidFill>
                  <a:schemeClr val="bg1"/>
                </a:solidFill>
                <a:effectLst>
                  <a:outerShdw blurRad="38100" dist="38100" dir="2700000" algn="tl">
                    <a:srgbClr val="000000">
                      <a:alpha val="43137"/>
                    </a:srgbClr>
                  </a:outerShdw>
                </a:effectLst>
                <a:latin typeface="+mn-lt"/>
              </a:rPr>
              <a:t>совісті зникли. Людина п'є на людях.</a:t>
            </a:r>
            <a:br>
              <a:rPr lang="uk-UA" sz="2800" b="1" dirty="0" smtClean="0">
                <a:solidFill>
                  <a:schemeClr val="bg1"/>
                </a:solidFill>
                <a:effectLst>
                  <a:outerShdw blurRad="38100" dist="38100" dir="2700000" algn="tl">
                    <a:srgbClr val="000000">
                      <a:alpha val="43137"/>
                    </a:srgbClr>
                  </a:outerShdw>
                </a:effectLst>
                <a:latin typeface="+mn-lt"/>
              </a:rPr>
            </a:br>
            <a:r>
              <a:rPr lang="uk-UA" sz="2800" b="1" dirty="0" smtClean="0">
                <a:solidFill>
                  <a:schemeClr val="bg1"/>
                </a:solidFill>
                <a:effectLst>
                  <a:outerShdw blurRad="38100" dist="38100" dir="2700000" algn="tl">
                    <a:srgbClr val="000000">
                      <a:alpha val="43137"/>
                    </a:srgbClr>
                  </a:outerShdw>
                </a:effectLst>
                <a:latin typeface="+mn-lt"/>
              </a:rPr>
              <a:t>Бажання випити залежить </a:t>
            </a:r>
            <a:r>
              <a:rPr lang="uk-UA" sz="2800" b="1" dirty="0">
                <a:solidFill>
                  <a:schemeClr val="bg1"/>
                </a:solidFill>
                <a:effectLst>
                  <a:outerShdw blurRad="38100" dist="38100" dir="2700000" algn="tl">
                    <a:srgbClr val="000000">
                      <a:alpha val="43137"/>
                    </a:srgbClr>
                  </a:outerShdw>
                </a:effectLst>
                <a:latin typeface="+mn-lt"/>
              </a:rPr>
              <a:t>від </a:t>
            </a:r>
            <a:r>
              <a:rPr lang="uk-UA" sz="2800" b="1" dirty="0" smtClean="0">
                <a:solidFill>
                  <a:schemeClr val="bg1"/>
                </a:solidFill>
                <a:effectLst>
                  <a:outerShdw blurRad="38100" dist="38100" dir="2700000" algn="tl">
                    <a:srgbClr val="000000">
                      <a:alpha val="43137"/>
                    </a:srgbClr>
                  </a:outerShdw>
                </a:effectLst>
                <a:latin typeface="+mn-lt"/>
              </a:rPr>
              <a:t>появи</a:t>
            </a:r>
            <a:r>
              <a:rPr lang="en-US" sz="2800" b="1" dirty="0" smtClean="0">
                <a:solidFill>
                  <a:schemeClr val="bg1"/>
                </a:solidFill>
                <a:effectLst>
                  <a:outerShdw blurRad="38100" dist="38100" dir="2700000" algn="tl">
                    <a:srgbClr val="000000">
                      <a:alpha val="43137"/>
                    </a:srgbClr>
                  </a:outerShdw>
                </a:effectLst>
                <a:latin typeface="+mn-lt"/>
              </a:rPr>
              <a:t> </a:t>
            </a:r>
            <a:r>
              <a:rPr lang="uk-UA" sz="2800" b="1" dirty="0" smtClean="0">
                <a:solidFill>
                  <a:schemeClr val="bg1"/>
                </a:solidFill>
                <a:effectLst>
                  <a:outerShdw blurRad="38100" dist="38100" dir="2700000" algn="tl">
                    <a:srgbClr val="000000">
                      <a:alpha val="43137"/>
                    </a:srgbClr>
                  </a:outerShdw>
                </a:effectLst>
                <a:latin typeface="+mn-lt"/>
              </a:rPr>
              <a:t>певних </a:t>
            </a:r>
            <a:r>
              <a:rPr lang="uk-UA" sz="2800" b="1" dirty="0">
                <a:solidFill>
                  <a:schemeClr val="bg1"/>
                </a:solidFill>
                <a:effectLst>
                  <a:outerShdw blurRad="38100" dist="38100" dir="2700000" algn="tl">
                    <a:srgbClr val="000000">
                      <a:alpha val="43137"/>
                    </a:srgbClr>
                  </a:outerShdw>
                </a:effectLst>
                <a:latin typeface="+mn-lt"/>
              </a:rPr>
              <a:t>обставин (вечір п’ятниці, зустрічі зі знайомими і т. д</a:t>
            </a:r>
            <a:r>
              <a:rPr lang="uk-UA" sz="2800" b="1" dirty="0" smtClean="0">
                <a:solidFill>
                  <a:schemeClr val="bg1"/>
                </a:solidFill>
                <a:effectLst>
                  <a:outerShdw blurRad="38100" dist="38100" dir="2700000" algn="tl">
                    <a:srgbClr val="000000">
                      <a:alpha val="43137"/>
                    </a:srgbClr>
                  </a:outerShdw>
                </a:effectLst>
                <a:latin typeface="+mn-lt"/>
              </a:rPr>
              <a:t>.)</a:t>
            </a:r>
            <a:br>
              <a:rPr lang="uk-UA" sz="2800" b="1" dirty="0" smtClean="0">
                <a:solidFill>
                  <a:schemeClr val="bg1"/>
                </a:solidFill>
                <a:effectLst>
                  <a:outerShdw blurRad="38100" dist="38100" dir="2700000" algn="tl">
                    <a:srgbClr val="000000">
                      <a:alpha val="43137"/>
                    </a:srgbClr>
                  </a:outerShdw>
                </a:effectLst>
                <a:latin typeface="+mn-lt"/>
              </a:rPr>
            </a:br>
            <a:r>
              <a:rPr lang="uk-UA" sz="2800" b="1" dirty="0" smtClean="0">
                <a:solidFill>
                  <a:schemeClr val="bg1"/>
                </a:solidFill>
                <a:effectLst>
                  <a:outerShdw blurRad="38100" dist="38100" dir="2700000" algn="tl">
                    <a:srgbClr val="000000">
                      <a:alpha val="43137"/>
                    </a:srgbClr>
                  </a:outerShdw>
                </a:effectLst>
                <a:latin typeface="+mn-lt"/>
              </a:rPr>
              <a:t>Переносимість алкоголю збільшена (більша толерантність)</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5" name="Заголовок 2"/>
          <p:cNvSpPr txBox="1">
            <a:spLocks/>
          </p:cNvSpPr>
          <p:nvPr/>
        </p:nvSpPr>
        <p:spPr>
          <a:xfrm>
            <a:off x="611450" y="1086659"/>
            <a:ext cx="2952410" cy="14402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8415" cmpd="sng">
                  <a:noFill/>
                  <a:prstDash val="solid"/>
                </a:ln>
                <a:solidFill>
                  <a:schemeClr val="bg1"/>
                </a:solidFill>
                <a:effectLst>
                  <a:outerShdw blurRad="38100" dist="38100" dir="2700000" algn="tl">
                    <a:srgbClr val="000000">
                      <a:alpha val="43137"/>
                    </a:srgbClr>
                  </a:outerShdw>
                </a:effectLst>
                <a:latin typeface="+mn-lt"/>
              </a:rPr>
              <a:t>III</a:t>
            </a:r>
            <a:r>
              <a:rPr lang="uk-UA" b="1" dirty="0" smtClean="0">
                <a:ln w="18415" cmpd="sng">
                  <a:noFill/>
                  <a:prstDash val="solid"/>
                </a:ln>
                <a:solidFill>
                  <a:schemeClr val="bg1"/>
                </a:solidFill>
                <a:effectLst>
                  <a:outerShdw blurRad="38100" dist="38100" dir="2700000" algn="tl">
                    <a:srgbClr val="000000">
                      <a:alpha val="43137"/>
                    </a:srgbClr>
                  </a:outerShdw>
                </a:effectLst>
                <a:latin typeface="+mn-lt"/>
              </a:rPr>
              <a:t> стадія</a:t>
            </a:r>
            <a:endParaRPr lang="uk-UA" b="1" dirty="0">
              <a:ln w="18415" cmpd="sng">
                <a:noFill/>
                <a:prstDash val="solid"/>
              </a:ln>
              <a:solidFill>
                <a:schemeClr val="bg1"/>
              </a:solidFill>
              <a:effectLst>
                <a:outerShdw blurRad="38100" dist="38100" dir="2700000" algn="tl">
                  <a:srgbClr val="000000">
                    <a:alpha val="43137"/>
                  </a:srgbClr>
                </a:outerShdw>
              </a:effectLst>
              <a:latin typeface="+mn-lt"/>
            </a:endParaRPr>
          </a:p>
          <a:p>
            <a:r>
              <a:rPr lang="uk-UA" b="1" dirty="0" smtClean="0">
                <a:ln w="18415" cmpd="sng">
                  <a:noFill/>
                  <a:prstDash val="solid"/>
                </a:ln>
                <a:solidFill>
                  <a:schemeClr val="bg1"/>
                </a:solidFill>
                <a:effectLst>
                  <a:outerShdw blurRad="38100" dist="38100" dir="2700000" algn="tl">
                    <a:srgbClr val="000000">
                      <a:alpha val="43137"/>
                    </a:srgbClr>
                  </a:outerShdw>
                </a:effectLst>
                <a:latin typeface="+mn-lt"/>
              </a:rPr>
              <a:t>ЗВИЧКА</a:t>
            </a:r>
          </a:p>
        </p:txBody>
      </p:sp>
    </p:spTree>
    <p:extLst>
      <p:ext uri="{BB962C8B-B14F-4D97-AF65-F5344CB8AC3E}">
        <p14:creationId xmlns:p14="http://schemas.microsoft.com/office/powerpoint/2010/main" val="86413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450" y="1484730"/>
            <a:ext cx="7705070" cy="3960550"/>
          </a:xfrm>
        </p:spPr>
        <p:txBody>
          <a:bodyPr>
            <a:normAutofit/>
          </a:bodyPr>
          <a:lstStyle/>
          <a:p>
            <a:pPr algn="ctr"/>
            <a:r>
              <a:rPr lang="en-US" sz="4400" b="1" dirty="0" smtClean="0">
                <a:solidFill>
                  <a:schemeClr val="bg1"/>
                </a:solidFill>
                <a:effectLst>
                  <a:outerShdw blurRad="38100" dist="38100" dir="2700000" algn="tl">
                    <a:srgbClr val="000000">
                      <a:alpha val="43137"/>
                    </a:srgbClr>
                  </a:outerShdw>
                </a:effectLst>
                <a:latin typeface="+mn-lt"/>
              </a:rPr>
              <a:t>III</a:t>
            </a:r>
            <a:r>
              <a:rPr lang="uk-UA" sz="4400" b="1" dirty="0" smtClean="0">
                <a:solidFill>
                  <a:schemeClr val="bg1"/>
                </a:solidFill>
                <a:effectLst>
                  <a:outerShdw blurRad="38100" dist="38100" dir="2700000" algn="tl">
                    <a:srgbClr val="000000">
                      <a:alpha val="43137"/>
                    </a:srgbClr>
                  </a:outerShdw>
                </a:effectLst>
                <a:latin typeface="+mn-lt"/>
              </a:rPr>
              <a:t> стадія</a:t>
            </a:r>
            <a:r>
              <a:rPr lang="ru-RU" sz="4400" b="1" dirty="0" smtClean="0">
                <a:solidFill>
                  <a:schemeClr val="bg1"/>
                </a:solidFill>
                <a:effectLst>
                  <a:outerShdw blurRad="38100" dist="38100" dir="2700000" algn="tl">
                    <a:srgbClr val="000000">
                      <a:alpha val="43137"/>
                    </a:srgbClr>
                  </a:outerShdw>
                </a:effectLst>
                <a:latin typeface="+mn-lt"/>
              </a:rPr>
              <a:t> "</a:t>
            </a:r>
            <a:r>
              <a:rPr lang="uk-UA" sz="4400" b="1" dirty="0" smtClean="0">
                <a:solidFill>
                  <a:schemeClr val="bg1"/>
                </a:solidFill>
                <a:effectLst>
                  <a:outerShdw blurRad="38100" dist="38100" dir="2700000" algn="tl">
                    <a:srgbClr val="000000">
                      <a:alpha val="43137"/>
                    </a:srgbClr>
                  </a:outerShdw>
                </a:effectLst>
                <a:latin typeface="+mn-lt"/>
              </a:rPr>
              <a:t>Звичка</a:t>
            </a:r>
            <a:r>
              <a:rPr lang="ru-RU" sz="4400" b="1" dirty="0" smtClean="0">
                <a:solidFill>
                  <a:schemeClr val="bg1"/>
                </a:solidFill>
                <a:effectLst>
                  <a:outerShdw blurRad="38100" dist="38100" dir="2700000" algn="tl">
                    <a:srgbClr val="000000">
                      <a:alpha val="43137"/>
                    </a:srgbClr>
                  </a:outerShdw>
                </a:effectLst>
                <a:latin typeface="+mn-lt"/>
              </a:rPr>
              <a:t>"</a:t>
            </a:r>
            <a:br>
              <a:rPr lang="ru-RU" sz="4400" b="1" dirty="0" smtClean="0">
                <a:solidFill>
                  <a:schemeClr val="bg1"/>
                </a:solidFill>
                <a:effectLst>
                  <a:outerShdw blurRad="38100" dist="38100" dir="2700000" algn="tl">
                    <a:srgbClr val="000000">
                      <a:alpha val="43137"/>
                    </a:srgbClr>
                  </a:outerShdw>
                </a:effectLst>
                <a:latin typeface="+mn-lt"/>
              </a:rPr>
            </a:br>
            <a:r>
              <a:rPr lang="ru-RU" sz="4400" b="1" dirty="0" smtClean="0">
                <a:solidFill>
                  <a:schemeClr val="bg1"/>
                </a:solidFill>
                <a:effectLst>
                  <a:outerShdw blurRad="38100" dist="38100" dir="2700000" algn="tl">
                    <a:srgbClr val="000000">
                      <a:alpha val="43137"/>
                    </a:srgbClr>
                  </a:outerShdw>
                </a:effectLst>
                <a:latin typeface="+mn-lt"/>
              </a:rPr>
              <a:t>‒ </a:t>
            </a:r>
            <a:r>
              <a:rPr lang="uk-UA" sz="4400" b="1" dirty="0" smtClean="0">
                <a:solidFill>
                  <a:schemeClr val="bg1"/>
                </a:solidFill>
                <a:effectLst>
                  <a:outerShdw blurRad="38100" dist="38100" dir="2700000" algn="tl">
                    <a:srgbClr val="000000">
                      <a:alpha val="43137"/>
                    </a:srgbClr>
                  </a:outerShdw>
                </a:effectLst>
                <a:latin typeface="+mn-lt"/>
              </a:rPr>
              <a:t>найважча</a:t>
            </a:r>
            <a:r>
              <a:rPr lang="ru-RU" sz="4400" b="1" dirty="0" smtClean="0">
                <a:solidFill>
                  <a:schemeClr val="bg1"/>
                </a:solidFill>
                <a:effectLst>
                  <a:outerShdw blurRad="38100" dist="38100" dir="2700000" algn="tl">
                    <a:srgbClr val="000000">
                      <a:alpha val="43137"/>
                    </a:srgbClr>
                  </a:outerShdw>
                </a:effectLst>
                <a:latin typeface="+mn-lt"/>
              </a:rPr>
              <a:t> </a:t>
            </a:r>
            <a:r>
              <a:rPr lang="ru-RU" sz="4400" b="1" dirty="0">
                <a:solidFill>
                  <a:schemeClr val="bg1"/>
                </a:solidFill>
                <a:effectLst>
                  <a:outerShdw blurRad="38100" dist="38100" dir="2700000" algn="tl">
                    <a:srgbClr val="000000">
                      <a:alpha val="43137"/>
                    </a:srgbClr>
                  </a:outerShdw>
                </a:effectLst>
                <a:latin typeface="+mn-lt"/>
              </a:rPr>
              <a:t>і </a:t>
            </a:r>
            <a:r>
              <a:rPr lang="uk-UA" sz="4400" b="1" dirty="0" smtClean="0">
                <a:solidFill>
                  <a:schemeClr val="bg1"/>
                </a:solidFill>
                <a:effectLst>
                  <a:outerShdw blurRad="38100" dist="38100" dir="2700000" algn="tl">
                    <a:srgbClr val="000000">
                      <a:alpha val="43137"/>
                    </a:srgbClr>
                  </a:outerShdw>
                </a:effectLst>
                <a:latin typeface="+mn-lt"/>
              </a:rPr>
              <a:t>найнебезпечніша</a:t>
            </a:r>
            <a:r>
              <a:rPr lang="ru-RU" sz="4400" b="1" dirty="0">
                <a:solidFill>
                  <a:schemeClr val="bg1"/>
                </a:solidFill>
                <a:effectLst>
                  <a:outerShdw blurRad="38100" dist="38100" dir="2700000" algn="tl">
                    <a:srgbClr val="000000">
                      <a:alpha val="43137"/>
                    </a:srgbClr>
                  </a:outerShdw>
                </a:effectLst>
                <a:latin typeface="+mn-lt"/>
              </a:rPr>
              <a:t/>
            </a:r>
            <a:br>
              <a:rPr lang="ru-RU" sz="4400" b="1" dirty="0">
                <a:solidFill>
                  <a:schemeClr val="bg1"/>
                </a:solidFill>
                <a:effectLst>
                  <a:outerShdw blurRad="38100" dist="38100" dir="2700000" algn="tl">
                    <a:srgbClr val="000000">
                      <a:alpha val="43137"/>
                    </a:srgbClr>
                  </a:outerShdw>
                </a:effectLst>
                <a:latin typeface="+mn-lt"/>
              </a:rPr>
            </a:br>
            <a:r>
              <a:rPr lang="uk-UA" sz="4400" b="1" dirty="0" smtClean="0">
                <a:solidFill>
                  <a:schemeClr val="bg1"/>
                </a:solidFill>
                <a:effectLst>
                  <a:outerShdw blurRad="38100" dist="38100" dir="2700000" algn="tl">
                    <a:srgbClr val="000000">
                      <a:alpha val="43137"/>
                    </a:srgbClr>
                  </a:outerShdw>
                </a:effectLst>
                <a:latin typeface="+mn-lt"/>
              </a:rPr>
              <a:t>стадія</a:t>
            </a:r>
            <a:r>
              <a:rPr lang="ru-RU" sz="4400" b="1" dirty="0" smtClean="0">
                <a:solidFill>
                  <a:schemeClr val="bg1"/>
                </a:solidFill>
                <a:effectLst>
                  <a:outerShdw blurRad="38100" dist="38100" dir="2700000" algn="tl">
                    <a:srgbClr val="000000">
                      <a:alpha val="43137"/>
                    </a:srgbClr>
                  </a:outerShdw>
                </a:effectLst>
                <a:latin typeface="+mn-lt"/>
              </a:rPr>
              <a:t> </a:t>
            </a:r>
            <a:r>
              <a:rPr lang="uk-UA" sz="4400" b="1" dirty="0" smtClean="0">
                <a:solidFill>
                  <a:schemeClr val="bg1"/>
                </a:solidFill>
                <a:effectLst>
                  <a:outerShdw blurRad="38100" dist="38100" dir="2700000" algn="tl">
                    <a:srgbClr val="000000">
                      <a:alpha val="43137"/>
                    </a:srgbClr>
                  </a:outerShdw>
                </a:effectLst>
                <a:latin typeface="+mn-lt"/>
              </a:rPr>
              <a:t>алкоголізму</a:t>
            </a:r>
            <a:endParaRPr lang="uk-UA" sz="44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35562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839" y="141326"/>
            <a:ext cx="4068721" cy="4958162"/>
          </a:xfrm>
          <a:prstGeom prst="rect">
            <a:avLst/>
          </a:prstGeom>
        </p:spPr>
      </p:pic>
      <p:sp>
        <p:nvSpPr>
          <p:cNvPr id="3" name="Заголовок 2"/>
          <p:cNvSpPr>
            <a:spLocks noGrp="1"/>
          </p:cNvSpPr>
          <p:nvPr>
            <p:ph type="title"/>
          </p:nvPr>
        </p:nvSpPr>
        <p:spPr>
          <a:xfrm>
            <a:off x="467430" y="4787812"/>
            <a:ext cx="8209140" cy="1800250"/>
          </a:xfrm>
        </p:spPr>
        <p:txBody>
          <a:bodyPr>
            <a:noAutofit/>
          </a:bodyPr>
          <a:lstStyle/>
          <a:p>
            <a:pPr algn="just"/>
            <a:r>
              <a:rPr lang="uk-UA" sz="2800" b="1" dirty="0" smtClean="0">
                <a:solidFill>
                  <a:schemeClr val="bg1"/>
                </a:solidFill>
                <a:effectLst>
                  <a:outerShdw blurRad="38100" dist="38100" dir="2700000" algn="tl">
                    <a:srgbClr val="000000">
                      <a:alpha val="43137"/>
                    </a:srgbClr>
                  </a:outerShdw>
                </a:effectLst>
                <a:latin typeface="+mn-lt"/>
              </a:rPr>
              <a:t>Поява запоїв. Фізичний стан поліпшується лише через алкоголь, що призводить до порочного кола "доза-поліпшення-погіршення-доза"</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5" name="Заголовок 2"/>
          <p:cNvSpPr txBox="1">
            <a:spLocks/>
          </p:cNvSpPr>
          <p:nvPr/>
        </p:nvSpPr>
        <p:spPr>
          <a:xfrm>
            <a:off x="893740" y="1381100"/>
            <a:ext cx="2592360" cy="187226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800"/>
              </a:lnSpc>
            </a:pPr>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ПОТРЕБА</a:t>
            </a:r>
            <a:endParaRPr lang="uk-UA" sz="3600" b="1" dirty="0">
              <a:ln w="18415" cmpd="sng">
                <a:noFill/>
                <a:prstDash val="solid"/>
              </a:ln>
              <a:solidFill>
                <a:schemeClr val="bg1"/>
              </a:solidFill>
              <a:effectLst>
                <a:outerShdw blurRad="38100" dist="38100" dir="2700000" algn="tl">
                  <a:srgbClr val="000000">
                    <a:alpha val="43137"/>
                  </a:srgbClr>
                </a:outerShdw>
              </a:effectLst>
              <a:latin typeface="+mn-lt"/>
            </a:endParaRPr>
          </a:p>
          <a:p>
            <a:pPr>
              <a:lnSpc>
                <a:spcPts val="3800"/>
              </a:lnSpc>
            </a:pPr>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a:t>
            </a:r>
            <a:r>
              <a:rPr lang="en-US" sz="3600" b="1" dirty="0" smtClean="0">
                <a:ln w="18415" cmpd="sng">
                  <a:noFill/>
                  <a:prstDash val="solid"/>
                </a:ln>
                <a:solidFill>
                  <a:schemeClr val="bg1"/>
                </a:solidFill>
                <a:effectLst>
                  <a:outerShdw blurRad="38100" dist="38100" dir="2700000" algn="tl">
                    <a:srgbClr val="000000">
                      <a:alpha val="43137"/>
                    </a:srgbClr>
                  </a:outerShdw>
                </a:effectLst>
                <a:latin typeface="+mn-lt"/>
              </a:rPr>
              <a:t>IV</a:t>
            </a:r>
            <a:r>
              <a:rPr lang="uk-UA" sz="3600" b="1" dirty="0" smtClean="0">
                <a:ln w="18415" cmpd="sng">
                  <a:noFill/>
                  <a:prstDash val="solid"/>
                </a:ln>
                <a:solidFill>
                  <a:schemeClr val="bg1"/>
                </a:solidFill>
                <a:effectLst>
                  <a:outerShdw blurRad="38100" dist="38100" dir="2700000" algn="tl">
                    <a:srgbClr val="000000">
                      <a:alpha val="43137"/>
                    </a:srgbClr>
                  </a:outerShdw>
                </a:effectLst>
                <a:latin typeface="+mn-lt"/>
              </a:rPr>
              <a:t> </a:t>
            </a:r>
            <a:r>
              <a:rPr lang="uk-UA" sz="3600" b="1" dirty="0">
                <a:ln w="18415" cmpd="sng">
                  <a:noFill/>
                  <a:prstDash val="solid"/>
                </a:ln>
                <a:solidFill>
                  <a:schemeClr val="bg1"/>
                </a:solidFill>
                <a:effectLst>
                  <a:outerShdw blurRad="38100" dist="38100" dir="2700000" algn="tl">
                    <a:srgbClr val="000000">
                      <a:alpha val="43137"/>
                    </a:srgbClr>
                  </a:outerShdw>
                </a:effectLst>
                <a:latin typeface="+mn-lt"/>
              </a:rPr>
              <a:t>стадія)</a:t>
            </a:r>
          </a:p>
        </p:txBody>
      </p:sp>
    </p:spTree>
    <p:extLst>
      <p:ext uri="{BB962C8B-B14F-4D97-AF65-F5344CB8AC3E}">
        <p14:creationId xmlns:p14="http://schemas.microsoft.com/office/powerpoint/2010/main" val="417417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986831"/>
          </a:xfrm>
          <a:prstGeom prst="rect">
            <a:avLst/>
          </a:prstGeom>
          <a:ln>
            <a:noFill/>
          </a:ln>
          <a:effectLst>
            <a:outerShdw blurRad="292100" dist="139700" dir="2700000" algn="tl" rotWithShape="0">
              <a:srgbClr val="333333">
                <a:alpha val="65000"/>
              </a:srgbClr>
            </a:outerShdw>
          </a:effectLst>
        </p:spPr>
      </p:pic>
      <p:sp>
        <p:nvSpPr>
          <p:cNvPr id="5" name="Заголовок 2"/>
          <p:cNvSpPr txBox="1">
            <a:spLocks/>
          </p:cNvSpPr>
          <p:nvPr/>
        </p:nvSpPr>
        <p:spPr>
          <a:xfrm>
            <a:off x="3236940" y="332570"/>
            <a:ext cx="3246200" cy="1008140"/>
          </a:xfrm>
          <a:prstGeom prst="rect">
            <a:avLst/>
          </a:prstGeom>
          <a:solidFill>
            <a:schemeClr val="accent2">
              <a:lumMod val="75000"/>
              <a:alpha val="61000"/>
            </a:schemeClr>
          </a:solidFill>
          <a:ln>
            <a:no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800"/>
              </a:lnSpc>
            </a:pPr>
            <a:r>
              <a:rPr lang="uk-UA" sz="4000" b="1" dirty="0" smtClean="0">
                <a:ln w="18415" cmpd="sng">
                  <a:noFill/>
                  <a:prstDash val="solid"/>
                </a:ln>
                <a:solidFill>
                  <a:schemeClr val="bg1"/>
                </a:solidFill>
                <a:effectLst>
                  <a:outerShdw blurRad="38100" dist="38100" dir="2700000" algn="tl">
                    <a:srgbClr val="000000">
                      <a:alpha val="43137"/>
                    </a:srgbClr>
                  </a:outerShdw>
                </a:effectLst>
                <a:latin typeface="+mn-lt"/>
              </a:rPr>
              <a:t>ДЕГРАДАЦІЯ</a:t>
            </a:r>
            <a:endParaRPr lang="uk-UA" sz="4000" b="1" dirty="0">
              <a:ln w="18415" cmpd="sng">
                <a:noFill/>
                <a:prstDash val="solid"/>
              </a:ln>
              <a:solidFill>
                <a:schemeClr val="bg1"/>
              </a:solidFill>
              <a:effectLst>
                <a:outerShdw blurRad="38100" dist="38100" dir="2700000" algn="tl">
                  <a:srgbClr val="000000">
                    <a:alpha val="43137"/>
                  </a:srgbClr>
                </a:outerShdw>
              </a:effectLst>
              <a:latin typeface="+mn-lt"/>
            </a:endParaRPr>
          </a:p>
          <a:p>
            <a:pPr>
              <a:lnSpc>
                <a:spcPts val="3800"/>
              </a:lnSpc>
            </a:pPr>
            <a:r>
              <a:rPr lang="uk-UA" sz="2800" b="1" dirty="0" smtClean="0">
                <a:ln w="18415" cmpd="sng">
                  <a:noFill/>
                  <a:prstDash val="solid"/>
                </a:ln>
                <a:solidFill>
                  <a:schemeClr val="bg1"/>
                </a:solidFill>
                <a:effectLst>
                  <a:outerShdw blurRad="38100" dist="38100" dir="2700000" algn="tl">
                    <a:srgbClr val="000000">
                      <a:alpha val="43137"/>
                    </a:srgbClr>
                  </a:outerShdw>
                </a:effectLst>
                <a:latin typeface="+mn-lt"/>
              </a:rPr>
              <a:t>(</a:t>
            </a:r>
            <a:r>
              <a:rPr lang="en-US" sz="2800" b="1" dirty="0" smtClean="0">
                <a:ln w="18415" cmpd="sng">
                  <a:noFill/>
                  <a:prstDash val="solid"/>
                </a:ln>
                <a:solidFill>
                  <a:schemeClr val="bg1"/>
                </a:solidFill>
                <a:effectLst>
                  <a:outerShdw blurRad="38100" dist="38100" dir="2700000" algn="tl">
                    <a:srgbClr val="000000">
                      <a:alpha val="43137"/>
                    </a:srgbClr>
                  </a:outerShdw>
                </a:effectLst>
                <a:latin typeface="+mn-lt"/>
              </a:rPr>
              <a:t>V</a:t>
            </a:r>
            <a:r>
              <a:rPr lang="uk-UA" sz="2800" b="1" dirty="0" smtClean="0">
                <a:ln w="18415" cmpd="sng">
                  <a:noFill/>
                  <a:prstDash val="solid"/>
                </a:ln>
                <a:solidFill>
                  <a:schemeClr val="bg1"/>
                </a:solidFill>
                <a:effectLst>
                  <a:outerShdw blurRad="38100" dist="38100" dir="2700000" algn="tl">
                    <a:srgbClr val="000000">
                      <a:alpha val="43137"/>
                    </a:srgbClr>
                  </a:outerShdw>
                </a:effectLst>
                <a:latin typeface="+mn-lt"/>
              </a:rPr>
              <a:t> </a:t>
            </a:r>
            <a:r>
              <a:rPr lang="uk-UA" sz="2800" b="1" dirty="0">
                <a:ln w="18415" cmpd="sng">
                  <a:noFill/>
                  <a:prstDash val="solid"/>
                </a:ln>
                <a:solidFill>
                  <a:schemeClr val="bg1"/>
                </a:solidFill>
                <a:effectLst>
                  <a:outerShdw blurRad="38100" dist="38100" dir="2700000" algn="tl">
                    <a:srgbClr val="000000">
                      <a:alpha val="43137"/>
                    </a:srgbClr>
                  </a:outerShdw>
                </a:effectLst>
                <a:latin typeface="+mn-lt"/>
              </a:rPr>
              <a:t>стадія)</a:t>
            </a:r>
            <a:endParaRPr lang="uk-UA" sz="2400" b="1" dirty="0">
              <a:ln w="18415" cmpd="sng">
                <a:noFill/>
                <a:prstDash val="solid"/>
              </a:ln>
              <a:solidFill>
                <a:schemeClr val="bg1"/>
              </a:solidFill>
              <a:effectLst>
                <a:outerShdw blurRad="38100" dist="38100" dir="2700000" algn="tl">
                  <a:srgbClr val="000000">
                    <a:alpha val="43137"/>
                  </a:srgbClr>
                </a:outerShdw>
              </a:effectLst>
              <a:latin typeface="+mn-lt"/>
            </a:endParaRPr>
          </a:p>
        </p:txBody>
      </p:sp>
      <p:sp>
        <p:nvSpPr>
          <p:cNvPr id="4" name="Заголовок 1"/>
          <p:cNvSpPr>
            <a:spLocks noGrp="1"/>
          </p:cNvSpPr>
          <p:nvPr>
            <p:ph type="title"/>
          </p:nvPr>
        </p:nvSpPr>
        <p:spPr>
          <a:xfrm>
            <a:off x="4860040" y="6610124"/>
            <a:ext cx="4251650" cy="247876"/>
          </a:xfrm>
          <a:solidFill>
            <a:schemeClr val="accent2">
              <a:lumMod val="75000"/>
            </a:schemeClr>
          </a:solidFill>
        </p:spPr>
        <p:txBody>
          <a:bodyPr>
            <a:noAutofit/>
          </a:bodyPr>
          <a:lstStyle/>
          <a:p>
            <a:r>
              <a:rPr lang="uk-UA" sz="1600" b="1" dirty="0" smtClean="0">
                <a:solidFill>
                  <a:schemeClr val="bg1"/>
                </a:solidFill>
                <a:effectLst>
                  <a:outerShdw blurRad="38100" dist="38100" dir="2700000" algn="tl">
                    <a:srgbClr val="000000">
                      <a:alpha val="43137"/>
                    </a:srgbClr>
                  </a:outerShdw>
                </a:effectLst>
              </a:rPr>
              <a:t>Генадій </a:t>
            </a:r>
            <a:r>
              <a:rPr lang="uk-UA" sz="1600" b="1" dirty="0" err="1" smtClean="0">
                <a:solidFill>
                  <a:schemeClr val="bg1"/>
                </a:solidFill>
                <a:effectLst>
                  <a:outerShdw blurRad="38100" dist="38100" dir="2700000" algn="tl">
                    <a:srgbClr val="000000">
                      <a:alpha val="43137"/>
                    </a:srgbClr>
                  </a:outerShdw>
                </a:effectLst>
              </a:rPr>
              <a:t>Добров</a:t>
            </a:r>
            <a:r>
              <a:rPr lang="uk-UA" sz="1600" b="1" dirty="0" smtClean="0">
                <a:solidFill>
                  <a:schemeClr val="bg1"/>
                </a:solidFill>
                <a:effectLst>
                  <a:outerShdw blurRad="38100" dist="38100" dir="2700000" algn="tl">
                    <a:srgbClr val="000000">
                      <a:alpha val="43137"/>
                    </a:srgbClr>
                  </a:outerShdw>
                </a:effectLst>
              </a:rPr>
              <a:t> «Прощальний погляд», 1982</a:t>
            </a:r>
            <a:endParaRPr lang="uk-UA"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515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430" y="188550"/>
            <a:ext cx="8229600" cy="1143000"/>
          </a:xfrm>
        </p:spPr>
        <p:txBody>
          <a:bodyPr>
            <a:normAutofit/>
          </a:bodyPr>
          <a:lstStyle/>
          <a:p>
            <a:pPr algn="ctr"/>
            <a:r>
              <a:rPr lang="uk-UA" sz="3600" b="1" dirty="0" smtClean="0">
                <a:solidFill>
                  <a:schemeClr val="bg1"/>
                </a:solidFill>
                <a:effectLst>
                  <a:outerShdw blurRad="38100" dist="38100" dir="2700000" algn="tl">
                    <a:srgbClr val="000000">
                      <a:alpha val="43137"/>
                    </a:srgbClr>
                  </a:outerShdw>
                </a:effectLst>
                <a:latin typeface="+mn-lt"/>
              </a:rPr>
              <a:t>Алкогольні пропагандисти (програмісти)</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5" name="Объект 4"/>
          <p:cNvSpPr>
            <a:spLocks noGrp="1"/>
          </p:cNvSpPr>
          <p:nvPr>
            <p:ph sz="quarter" idx="13"/>
          </p:nvPr>
        </p:nvSpPr>
        <p:spPr>
          <a:xfrm>
            <a:off x="179390" y="1331550"/>
            <a:ext cx="7201000" cy="5328740"/>
          </a:xfrm>
        </p:spPr>
        <p:txBody>
          <a:bodyPr anchor="t">
            <a:noAutofit/>
          </a:bodyPr>
          <a:lstStyle/>
          <a:p>
            <a:r>
              <a:rPr lang="uk-UA" sz="3000" b="1" dirty="0" smtClean="0">
                <a:solidFill>
                  <a:schemeClr val="bg1"/>
                </a:solidFill>
                <a:effectLst>
                  <a:outerShdw blurRad="38100" dist="38100" dir="2700000" algn="tl">
                    <a:srgbClr val="000000">
                      <a:alpha val="43137"/>
                    </a:srgbClr>
                  </a:outerShdw>
                </a:effectLst>
              </a:rPr>
              <a:t>Люди, що вживають алкоголь публічно;</a:t>
            </a:r>
          </a:p>
          <a:p>
            <a:r>
              <a:rPr lang="uk-UA" sz="3000" b="1" dirty="0" smtClean="0">
                <a:solidFill>
                  <a:schemeClr val="bg1"/>
                </a:solidFill>
                <a:effectLst>
                  <a:outerShdw blurRad="38100" dist="38100" dir="2700000" algn="tl">
                    <a:srgbClr val="000000">
                      <a:alpha val="43137"/>
                    </a:srgbClr>
                  </a:outerShdw>
                </a:effectLst>
              </a:rPr>
              <a:t>Поважні і успішні "</a:t>
            </a:r>
            <a:r>
              <a:rPr lang="uk-UA" sz="3000" b="1" dirty="0" err="1" smtClean="0">
                <a:solidFill>
                  <a:schemeClr val="bg1"/>
                </a:solidFill>
                <a:effectLst>
                  <a:outerShdw blurRad="38100" dist="38100" dir="2700000" algn="tl">
                    <a:srgbClr val="000000">
                      <a:alpha val="43137"/>
                    </a:srgbClr>
                  </a:outerShdw>
                </a:effectLst>
              </a:rPr>
              <a:t>культурнопітєйщіки</a:t>
            </a:r>
            <a:r>
              <a:rPr lang="uk-UA" sz="3000" b="1" dirty="0" smtClean="0">
                <a:solidFill>
                  <a:schemeClr val="bg1"/>
                </a:solidFill>
                <a:effectLst>
                  <a:outerShdw blurRad="38100" dist="38100" dir="2700000" algn="tl">
                    <a:srgbClr val="000000">
                      <a:alpha val="43137"/>
                    </a:srgbClr>
                  </a:outerShdw>
                </a:effectLst>
              </a:rPr>
              <a:t>";</a:t>
            </a:r>
          </a:p>
          <a:p>
            <a:r>
              <a:rPr lang="uk-UA" sz="3000" b="1" dirty="0" smtClean="0">
                <a:solidFill>
                  <a:schemeClr val="bg1"/>
                </a:solidFill>
                <a:effectLst>
                  <a:outerShdw blurRad="38100" dist="38100" dir="2700000" algn="tl">
                    <a:srgbClr val="000000">
                      <a:alpha val="43137"/>
                    </a:srgbClr>
                  </a:outerShdw>
                </a:effectLst>
              </a:rPr>
              <a:t>Спортсмени-"культурники",</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коли рекламують алкоголь;</a:t>
            </a:r>
          </a:p>
          <a:p>
            <a:r>
              <a:rPr lang="uk-UA" sz="3000" b="1" dirty="0" smtClean="0">
                <a:solidFill>
                  <a:schemeClr val="bg1"/>
                </a:solidFill>
                <a:effectLst>
                  <a:outerShdw blurRad="38100" dist="38100" dir="2700000" algn="tl">
                    <a:srgbClr val="000000">
                      <a:alpha val="43137"/>
                    </a:srgbClr>
                  </a:outerShdw>
                </a:effectLst>
              </a:rPr>
              <a:t>"Культурники" педагоги і</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медики з келихом</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у професійні свята та на </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людях;</a:t>
            </a:r>
          </a:p>
          <a:p>
            <a:r>
              <a:rPr lang="uk-UA" sz="3000" b="1" dirty="0" smtClean="0">
                <a:solidFill>
                  <a:schemeClr val="bg1"/>
                </a:solidFill>
                <a:effectLst>
                  <a:outerShdw blurRad="38100" dist="38100" dir="2700000" algn="tl">
                    <a:srgbClr val="000000">
                      <a:alpha val="43137"/>
                    </a:srgbClr>
                  </a:outerShdw>
                </a:effectLst>
              </a:rPr>
              <a:t>Служителі релігії, коли</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проповідують, що нічого</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поганого у "культурному"</a:t>
            </a:r>
            <a:br>
              <a:rPr lang="uk-UA" sz="3000" b="1" dirty="0" smtClean="0">
                <a:solidFill>
                  <a:schemeClr val="bg1"/>
                </a:solidFill>
                <a:effectLst>
                  <a:outerShdw blurRad="38100" dist="38100" dir="2700000" algn="tl">
                    <a:srgbClr val="000000">
                      <a:alpha val="43137"/>
                    </a:srgbClr>
                  </a:outerShdw>
                </a:effectLst>
              </a:rPr>
            </a:br>
            <a:r>
              <a:rPr lang="uk-UA" sz="3000" b="1" dirty="0" smtClean="0">
                <a:solidFill>
                  <a:schemeClr val="bg1"/>
                </a:solidFill>
                <a:effectLst>
                  <a:outerShdw blurRad="38100" dist="38100" dir="2700000" algn="tl">
                    <a:srgbClr val="000000">
                      <a:alpha val="43137"/>
                    </a:srgbClr>
                  </a:outerShdw>
                </a:effectLst>
              </a:rPr>
              <a:t>вживанні немає.</a:t>
            </a:r>
            <a:endParaRPr lang="uk-UA" sz="3000" b="1" dirty="0">
              <a:solidFill>
                <a:schemeClr val="bg1"/>
              </a:solidFill>
              <a:effectLst>
                <a:outerShdw blurRad="38100" dist="38100" dir="2700000" algn="tl">
                  <a:srgbClr val="000000">
                    <a:alpha val="43137"/>
                  </a:srgbClr>
                </a:outerShdw>
              </a:effectLst>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r="10788"/>
          <a:stretch/>
        </p:blipFill>
        <p:spPr>
          <a:xfrm>
            <a:off x="5284016" y="2420860"/>
            <a:ext cx="3680594" cy="4245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4696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04830"/>
            <a:ext cx="8229600" cy="2304320"/>
          </a:xfrm>
        </p:spPr>
        <p:txBody>
          <a:bodyPr>
            <a:normAutofit/>
          </a:bodyPr>
          <a:lstStyle/>
          <a:p>
            <a:pPr algn="ctr"/>
            <a:r>
              <a:rPr lang="uk-UA" sz="3600" b="1" dirty="0" smtClean="0">
                <a:solidFill>
                  <a:schemeClr val="bg1"/>
                </a:solidFill>
                <a:effectLst>
                  <a:outerShdw blurRad="38100" dist="38100" dir="2700000" algn="tl">
                    <a:srgbClr val="000000">
                      <a:alpha val="43137"/>
                    </a:srgbClr>
                  </a:outerShdw>
                </a:effectLst>
                <a:latin typeface="+mn-lt"/>
              </a:rPr>
              <a:t>Чим людина менше ВЖИВАЄ алкоголю, тим вона небезпечніша для суспільства.</a:t>
            </a:r>
            <a:endParaRPr lang="uk-UA" sz="36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43628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1"/>
            <a:ext cx="9144000" cy="6999937"/>
          </a:xfrm>
        </p:spPr>
      </p:pic>
      <p:sp>
        <p:nvSpPr>
          <p:cNvPr id="2" name="Заголовок 1"/>
          <p:cNvSpPr>
            <a:spLocks noGrp="1"/>
          </p:cNvSpPr>
          <p:nvPr>
            <p:ph type="title"/>
          </p:nvPr>
        </p:nvSpPr>
        <p:spPr>
          <a:xfrm>
            <a:off x="683460" y="6021360"/>
            <a:ext cx="7741075" cy="648090"/>
          </a:xfrm>
          <a:solidFill>
            <a:schemeClr val="accent3">
              <a:lumMod val="75000"/>
              <a:alpha val="50000"/>
            </a:schemeClr>
          </a:solidFill>
        </p:spPr>
        <p:txBody>
          <a:bodyPr>
            <a:noAutofit/>
          </a:bodyPr>
          <a:lstStyle/>
          <a:p>
            <a:r>
              <a:rPr lang="uk-UA" sz="2000" b="1" dirty="0" smtClean="0">
                <a:solidFill>
                  <a:schemeClr val="bg1"/>
                </a:solidFill>
                <a:effectLst>
                  <a:outerShdw blurRad="38100" dist="38100" dir="2700000" algn="tl">
                    <a:srgbClr val="000000">
                      <a:alpha val="43137"/>
                    </a:srgbClr>
                  </a:outerShdw>
                </a:effectLst>
              </a:rPr>
              <a:t>Луїджі Мусіні. Спартанський хлопчик спостерігає за п'яним рабом, 1850</a:t>
            </a:r>
            <a:endParaRPr lang="uk-UA"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1912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938" y="569290"/>
            <a:ext cx="8004619" cy="1143000"/>
          </a:xfrm>
        </p:spPr>
        <p:txBody>
          <a:bodyPr>
            <a:normAutofit/>
          </a:bodyPr>
          <a:lstStyle/>
          <a:p>
            <a:pPr algn="ctr"/>
            <a:r>
              <a:rPr lang="uk-UA" sz="4000" b="1" dirty="0" smtClean="0">
                <a:solidFill>
                  <a:schemeClr val="bg1"/>
                </a:solidFill>
                <a:effectLst>
                  <a:outerShdw blurRad="38100" dist="38100" dir="2700000" algn="tl">
                    <a:srgbClr val="000000">
                      <a:alpha val="43137"/>
                    </a:srgbClr>
                  </a:outerShdw>
                </a:effectLst>
                <a:latin typeface="+mn-lt"/>
              </a:rPr>
              <a:t>Стадії алкоголізму – знайди себе</a:t>
            </a:r>
            <a:endParaRPr lang="uk-UA" sz="4000" b="1" dirty="0">
              <a:solidFill>
                <a:schemeClr val="bg1"/>
              </a:solidFill>
              <a:effectLst>
                <a:outerShdw blurRad="38100" dist="38100" dir="2700000" algn="tl">
                  <a:srgbClr val="000000">
                    <a:alpha val="43137"/>
                  </a:srgbClr>
                </a:outerShdw>
              </a:effectLst>
              <a:latin typeface="+mn-lt"/>
            </a:endParaRPr>
          </a:p>
        </p:txBody>
      </p:sp>
      <p:sp>
        <p:nvSpPr>
          <p:cNvPr id="3" name="Объект 2"/>
          <p:cNvSpPr>
            <a:spLocks noGrp="1"/>
          </p:cNvSpPr>
          <p:nvPr>
            <p:ph sz="quarter" idx="13"/>
          </p:nvPr>
        </p:nvSpPr>
        <p:spPr>
          <a:xfrm>
            <a:off x="971500" y="1844780"/>
            <a:ext cx="7752584" cy="3972080"/>
          </a:xfrm>
        </p:spPr>
        <p:txBody>
          <a:bodyPr>
            <a:normAutofit/>
          </a:bodyPr>
          <a:lstStyle/>
          <a:p>
            <a:pPr marL="0" indent="0">
              <a:buNone/>
            </a:pPr>
            <a:r>
              <a:rPr lang="en-US" sz="3600" b="1" dirty="0" smtClean="0">
                <a:solidFill>
                  <a:schemeClr val="bg1"/>
                </a:solidFill>
                <a:effectLst>
                  <a:outerShdw blurRad="38100" dist="38100" dir="2700000" algn="tl">
                    <a:srgbClr val="000000">
                      <a:alpha val="43137"/>
                    </a:srgbClr>
                  </a:outerShdw>
                </a:effectLst>
              </a:rPr>
              <a:t>I</a:t>
            </a:r>
            <a:r>
              <a:rPr lang="uk-UA" sz="3600" b="1" dirty="0" smtClean="0">
                <a:solidFill>
                  <a:schemeClr val="bg1"/>
                </a:solidFill>
                <a:effectLst>
                  <a:outerShdw blurRad="38100" dist="38100" dir="2700000" algn="tl">
                    <a:srgbClr val="000000">
                      <a:alpha val="43137"/>
                    </a:srgbClr>
                  </a:outerShdw>
                </a:effectLst>
              </a:rPr>
              <a:t> Алкогольна програма/алкогольні переконання</a:t>
            </a:r>
            <a:endParaRPr lang="en-US" sz="3600" b="1" dirty="0" smtClean="0">
              <a:solidFill>
                <a:schemeClr val="bg1"/>
              </a:solidFill>
              <a:effectLst>
                <a:outerShdw blurRad="38100" dist="38100" dir="2700000" algn="tl">
                  <a:srgbClr val="000000">
                    <a:alpha val="43137"/>
                  </a:srgbClr>
                </a:outerShdw>
              </a:effectLst>
            </a:endParaRPr>
          </a:p>
          <a:p>
            <a:pPr marL="0" indent="0">
              <a:buNone/>
            </a:pPr>
            <a:r>
              <a:rPr lang="en-US" sz="3600" b="1" dirty="0" smtClean="0">
                <a:solidFill>
                  <a:schemeClr val="bg1"/>
                </a:solidFill>
                <a:effectLst>
                  <a:outerShdw blurRad="38100" dist="38100" dir="2700000" algn="tl">
                    <a:srgbClr val="000000">
                      <a:alpha val="43137"/>
                    </a:srgbClr>
                  </a:outerShdw>
                </a:effectLst>
              </a:rPr>
              <a:t>II</a:t>
            </a:r>
            <a:r>
              <a:rPr lang="uk-UA" sz="3600" b="1" dirty="0" smtClean="0">
                <a:solidFill>
                  <a:schemeClr val="bg1"/>
                </a:solidFill>
                <a:effectLst>
                  <a:outerShdw blurRad="38100" dist="38100" dir="2700000" algn="tl">
                    <a:srgbClr val="000000">
                      <a:alpha val="43137"/>
                    </a:srgbClr>
                  </a:outerShdw>
                </a:effectLst>
              </a:rPr>
              <a:t> Залучення</a:t>
            </a:r>
            <a:endParaRPr lang="en-US" sz="3600" b="1" dirty="0" smtClean="0">
              <a:solidFill>
                <a:schemeClr val="bg1"/>
              </a:solidFill>
              <a:effectLst>
                <a:outerShdw blurRad="38100" dist="38100" dir="2700000" algn="tl">
                  <a:srgbClr val="000000">
                    <a:alpha val="43137"/>
                  </a:srgbClr>
                </a:outerShdw>
              </a:effectLst>
            </a:endParaRPr>
          </a:p>
          <a:p>
            <a:pPr marL="0" indent="0">
              <a:buNone/>
            </a:pPr>
            <a:r>
              <a:rPr lang="en-US" sz="3600" b="1" dirty="0" smtClean="0">
                <a:solidFill>
                  <a:schemeClr val="bg1"/>
                </a:solidFill>
                <a:effectLst>
                  <a:outerShdw blurRad="38100" dist="38100" dir="2700000" algn="tl">
                    <a:srgbClr val="000000">
                      <a:alpha val="43137"/>
                    </a:srgbClr>
                  </a:outerShdw>
                </a:effectLst>
              </a:rPr>
              <a:t>III</a:t>
            </a:r>
            <a:r>
              <a:rPr lang="uk-UA" sz="3600" b="1" dirty="0" smtClean="0">
                <a:solidFill>
                  <a:schemeClr val="bg1"/>
                </a:solidFill>
                <a:effectLst>
                  <a:outerShdw blurRad="38100" dist="38100" dir="2700000" algn="tl">
                    <a:srgbClr val="000000">
                      <a:alpha val="43137"/>
                    </a:srgbClr>
                  </a:outerShdw>
                </a:effectLst>
              </a:rPr>
              <a:t> Звичка</a:t>
            </a:r>
            <a:endParaRPr lang="en-US" sz="3600" b="1" dirty="0" smtClean="0">
              <a:solidFill>
                <a:schemeClr val="bg1"/>
              </a:solidFill>
              <a:effectLst>
                <a:outerShdw blurRad="38100" dist="38100" dir="2700000" algn="tl">
                  <a:srgbClr val="000000">
                    <a:alpha val="43137"/>
                  </a:srgbClr>
                </a:outerShdw>
              </a:effectLst>
            </a:endParaRPr>
          </a:p>
          <a:p>
            <a:pPr marL="0" indent="0">
              <a:buNone/>
            </a:pPr>
            <a:r>
              <a:rPr lang="en-US" sz="3600" b="1" dirty="0" smtClean="0">
                <a:solidFill>
                  <a:schemeClr val="bg1"/>
                </a:solidFill>
                <a:effectLst>
                  <a:outerShdw blurRad="38100" dist="38100" dir="2700000" algn="tl">
                    <a:srgbClr val="000000">
                      <a:alpha val="43137"/>
                    </a:srgbClr>
                  </a:outerShdw>
                </a:effectLst>
              </a:rPr>
              <a:t>IV</a:t>
            </a:r>
            <a:r>
              <a:rPr lang="uk-UA" sz="3600" b="1" dirty="0" smtClean="0">
                <a:solidFill>
                  <a:schemeClr val="bg1"/>
                </a:solidFill>
                <a:effectLst>
                  <a:outerShdw blurRad="38100" dist="38100" dir="2700000" algn="tl">
                    <a:srgbClr val="000000">
                      <a:alpha val="43137"/>
                    </a:srgbClr>
                  </a:outerShdw>
                </a:effectLst>
              </a:rPr>
              <a:t> Потреба</a:t>
            </a:r>
            <a:endParaRPr lang="en-US" sz="3600" b="1" dirty="0" smtClean="0">
              <a:solidFill>
                <a:schemeClr val="bg1"/>
              </a:solidFill>
              <a:effectLst>
                <a:outerShdw blurRad="38100" dist="38100" dir="2700000" algn="tl">
                  <a:srgbClr val="000000">
                    <a:alpha val="43137"/>
                  </a:srgbClr>
                </a:outerShdw>
              </a:effectLst>
            </a:endParaRPr>
          </a:p>
          <a:p>
            <a:pPr marL="0" indent="0">
              <a:buNone/>
            </a:pPr>
            <a:r>
              <a:rPr lang="en-US" sz="3600" b="1" dirty="0" smtClean="0">
                <a:solidFill>
                  <a:schemeClr val="bg1"/>
                </a:solidFill>
                <a:effectLst>
                  <a:outerShdw blurRad="38100" dist="38100" dir="2700000" algn="tl">
                    <a:srgbClr val="000000">
                      <a:alpha val="43137"/>
                    </a:srgbClr>
                  </a:outerShdw>
                </a:effectLst>
              </a:rPr>
              <a:t>V</a:t>
            </a:r>
            <a:r>
              <a:rPr lang="uk-UA" sz="3600" b="1" dirty="0" smtClean="0">
                <a:solidFill>
                  <a:schemeClr val="bg1"/>
                </a:solidFill>
                <a:effectLst>
                  <a:outerShdw blurRad="38100" dist="38100" dir="2700000" algn="tl">
                    <a:srgbClr val="000000">
                      <a:alpha val="43137"/>
                    </a:srgbClr>
                  </a:outerShdw>
                </a:effectLst>
              </a:rPr>
              <a:t> Деградація</a:t>
            </a:r>
            <a:endParaRPr lang="uk-UA"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6989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56491"/>
          <a:stretch/>
        </p:blipFill>
        <p:spPr bwMode="auto">
          <a:xfrm>
            <a:off x="612000" y="872646"/>
            <a:ext cx="7920000" cy="5112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1115520" y="2276840"/>
            <a:ext cx="6624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1115520" y="2492870"/>
            <a:ext cx="2520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04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a:prstGeom prst="rect">
            <a:avLst/>
          </a:prstGeom>
        </p:spPr>
      </p:pic>
      <p:sp>
        <p:nvSpPr>
          <p:cNvPr id="2" name="Заголовок 1"/>
          <p:cNvSpPr>
            <a:spLocks noGrp="1"/>
          </p:cNvSpPr>
          <p:nvPr>
            <p:ph type="title"/>
          </p:nvPr>
        </p:nvSpPr>
        <p:spPr>
          <a:xfrm>
            <a:off x="628650" y="1988800"/>
            <a:ext cx="7886700" cy="2088290"/>
          </a:xfrm>
        </p:spPr>
        <p:txBody>
          <a:bodyPr>
            <a:noAutofit/>
          </a:bodyPr>
          <a:lstStyle/>
          <a:p>
            <a:pPr algn="ctr"/>
            <a:r>
              <a:rPr lang="ru-RU" sz="8000" b="1" dirty="0" err="1" smtClean="0">
                <a:solidFill>
                  <a:schemeClr val="bg1"/>
                </a:solidFill>
                <a:effectLst>
                  <a:outerShdw blurRad="38100" dist="38100" dir="2700000" algn="tl">
                    <a:srgbClr val="000000">
                      <a:alpha val="43137"/>
                    </a:srgbClr>
                  </a:outerShdw>
                </a:effectLst>
                <a:latin typeface="+mn-lt"/>
              </a:rPr>
              <a:t>Стадії</a:t>
            </a:r>
            <a:r>
              <a:rPr lang="ru-RU" sz="8000" b="1" dirty="0" smtClean="0">
                <a:solidFill>
                  <a:schemeClr val="bg1"/>
                </a:solidFill>
                <a:effectLst>
                  <a:outerShdw blurRad="38100" dist="38100" dir="2700000" algn="tl">
                    <a:srgbClr val="000000">
                      <a:alpha val="43137"/>
                    </a:srgbClr>
                  </a:outerShdw>
                </a:effectLst>
                <a:latin typeface="+mn-lt"/>
              </a:rPr>
              <a:t/>
            </a:r>
            <a:br>
              <a:rPr lang="ru-RU" sz="8000" b="1" dirty="0" smtClean="0">
                <a:solidFill>
                  <a:schemeClr val="bg1"/>
                </a:solidFill>
                <a:effectLst>
                  <a:outerShdw blurRad="38100" dist="38100" dir="2700000" algn="tl">
                    <a:srgbClr val="000000">
                      <a:alpha val="43137"/>
                    </a:srgbClr>
                  </a:outerShdw>
                </a:effectLst>
                <a:latin typeface="+mn-lt"/>
              </a:rPr>
            </a:br>
            <a:r>
              <a:rPr lang="ru-RU" sz="8000" b="1" dirty="0" err="1" smtClean="0">
                <a:solidFill>
                  <a:schemeClr val="bg1"/>
                </a:solidFill>
                <a:effectLst>
                  <a:outerShdw blurRad="38100" dist="38100" dir="2700000" algn="tl">
                    <a:srgbClr val="000000">
                      <a:alpha val="43137"/>
                    </a:srgbClr>
                  </a:outerShdw>
                </a:effectLst>
                <a:latin typeface="+mn-lt"/>
              </a:rPr>
              <a:t>сп'яніня</a:t>
            </a:r>
            <a:endParaRPr lang="uk-UA" sz="8000" b="1" dirty="0">
              <a:solidFill>
                <a:schemeClr val="bg1"/>
              </a:solidFill>
              <a:effectLst>
                <a:outerShdw blurRad="38100" dist="38100" dir="2700000" algn="tl">
                  <a:srgbClr val="000000">
                    <a:alpha val="43137"/>
                  </a:srgbClr>
                </a:outerShdw>
              </a:effectLst>
              <a:latin typeface="+mn-lt"/>
            </a:endParaRPr>
          </a:p>
        </p:txBody>
      </p:sp>
      <p:sp>
        <p:nvSpPr>
          <p:cNvPr id="3" name="Объект 2"/>
          <p:cNvSpPr>
            <a:spLocks noGrp="1"/>
          </p:cNvSpPr>
          <p:nvPr>
            <p:ph sz="quarter" idx="13"/>
          </p:nvPr>
        </p:nvSpPr>
        <p:spPr/>
        <p:txBody>
          <a:bodyPr/>
          <a:lstStyle/>
          <a:p>
            <a:endParaRPr lang="uk-UA"/>
          </a:p>
        </p:txBody>
      </p:sp>
    </p:spTree>
    <p:extLst>
      <p:ext uri="{BB962C8B-B14F-4D97-AF65-F5344CB8AC3E}">
        <p14:creationId xmlns:p14="http://schemas.microsoft.com/office/powerpoint/2010/main" val="3247913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683460" y="692620"/>
            <a:ext cx="7886700" cy="2088290"/>
          </a:xfrm>
        </p:spPr>
        <p:txBody>
          <a:bodyPr>
            <a:noAutofit/>
          </a:bodyPr>
          <a:lstStyle/>
          <a:p>
            <a:pPr algn="ctr"/>
            <a:r>
              <a:rPr lang="ru-RU" sz="4800" b="1" dirty="0" err="1" smtClean="0">
                <a:solidFill>
                  <a:schemeClr val="bg1"/>
                </a:solidFill>
                <a:effectLst>
                  <a:outerShdw blurRad="38100" dist="38100" dir="2700000" algn="tl">
                    <a:srgbClr val="000000">
                      <a:alpha val="43137"/>
                    </a:srgbClr>
                  </a:outerShdw>
                </a:effectLst>
                <a:latin typeface="+mn-lt"/>
              </a:rPr>
              <a:t>Дурашливість</a:t>
            </a:r>
            <a:r>
              <a:rPr lang="ru-RU" sz="8000" b="1" dirty="0" smtClean="0">
                <a:solidFill>
                  <a:schemeClr val="bg1"/>
                </a:solidFill>
                <a:effectLst>
                  <a:outerShdw blurRad="38100" dist="38100" dir="2700000" algn="tl">
                    <a:srgbClr val="000000">
                      <a:alpha val="43137"/>
                    </a:srgbClr>
                  </a:outerShdw>
                </a:effectLst>
                <a:latin typeface="+mn-lt"/>
              </a:rPr>
              <a:t/>
            </a:r>
            <a:br>
              <a:rPr lang="ru-RU" sz="8000" b="1" dirty="0" smtClean="0">
                <a:solidFill>
                  <a:schemeClr val="bg1"/>
                </a:solidFill>
                <a:effectLst>
                  <a:outerShdw blurRad="38100" dist="38100" dir="2700000" algn="tl">
                    <a:srgbClr val="000000">
                      <a:alpha val="43137"/>
                    </a:srgbClr>
                  </a:outerShdw>
                </a:effectLst>
                <a:latin typeface="+mn-lt"/>
              </a:rPr>
            </a:br>
            <a:r>
              <a:rPr lang="ru-RU" sz="3600" b="1" dirty="0" smtClean="0">
                <a:solidFill>
                  <a:schemeClr val="bg1"/>
                </a:solidFill>
                <a:effectLst>
                  <a:outerShdw blurRad="38100" dist="38100" dir="2700000" algn="tl">
                    <a:srgbClr val="000000">
                      <a:alpha val="43137"/>
                    </a:srgbClr>
                  </a:outerShdw>
                </a:effectLst>
                <a:latin typeface="+mn-lt"/>
              </a:rPr>
              <a:t>1 </a:t>
            </a:r>
            <a:r>
              <a:rPr lang="ru-RU" sz="3600" b="1" dirty="0" err="1" smtClean="0">
                <a:solidFill>
                  <a:schemeClr val="bg1"/>
                </a:solidFill>
                <a:effectLst>
                  <a:outerShdw blurRad="38100" dist="38100" dir="2700000" algn="tl">
                    <a:srgbClr val="000000">
                      <a:alpha val="43137"/>
                    </a:srgbClr>
                  </a:outerShdw>
                </a:effectLst>
                <a:latin typeface="+mn-lt"/>
              </a:rPr>
              <a:t>стадія</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539440" y="2204831"/>
            <a:ext cx="810273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uk-UA" sz="3600" b="1" dirty="0">
                <a:solidFill>
                  <a:schemeClr val="bg1"/>
                </a:solidFill>
                <a:effectLst>
                  <a:outerShdw blurRad="38100" dist="38100" dir="2700000" algn="tl">
                    <a:srgbClr val="000000">
                      <a:alpha val="43137"/>
                    </a:srgbClr>
                  </a:outerShdw>
                </a:effectLst>
                <a:latin typeface="+mn-lt"/>
              </a:rPr>
              <a:t>– слабке сп’яніння, спричинене малою дозою етанолу,  яке характеризується </a:t>
            </a:r>
            <a:r>
              <a:rPr lang="uk-UA" sz="3600" b="1" dirty="0" smtClean="0">
                <a:solidFill>
                  <a:schemeClr val="bg1"/>
                </a:solidFill>
                <a:effectLst>
                  <a:outerShdw blurRad="38100" dist="38100" dir="2700000" algn="tl">
                    <a:srgbClr val="000000">
                      <a:alpha val="43137"/>
                    </a:srgbClr>
                  </a:outerShdw>
                </a:effectLst>
                <a:latin typeface="+mn-lt"/>
              </a:rPr>
              <a:t>збудженням</a:t>
            </a:r>
            <a:r>
              <a:rPr lang="uk-UA" sz="3600" b="1" dirty="0">
                <a:solidFill>
                  <a:schemeClr val="bg1"/>
                </a:solidFill>
                <a:effectLst>
                  <a:outerShdw blurRad="38100" dist="38100" dir="2700000" algn="tl">
                    <a:srgbClr val="000000">
                      <a:alpha val="43137"/>
                    </a:srgbClr>
                  </a:outerShdw>
                </a:effectLst>
                <a:latin typeface="+mn-lt"/>
              </a:rPr>
              <a:t>, підвищенням рухливості, балакучості, зухвальства, галасливості, надмірної самовпевненості, розбещеності </a:t>
            </a:r>
            <a:r>
              <a:rPr lang="uk-UA" sz="3600" b="1" dirty="0" smtClean="0">
                <a:solidFill>
                  <a:schemeClr val="bg1"/>
                </a:solidFill>
                <a:effectLst>
                  <a:outerShdw blurRad="38100" dist="38100" dir="2700000" algn="tl">
                    <a:srgbClr val="000000">
                      <a:alpha val="43137"/>
                    </a:srgbClr>
                  </a:outerShdw>
                </a:effectLst>
                <a:latin typeface="+mn-lt"/>
              </a:rPr>
              <a:t>тощо</a:t>
            </a:r>
            <a:endParaRPr lang="uk-UA" sz="36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724208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683460" y="692620"/>
            <a:ext cx="7886700" cy="2088290"/>
          </a:xfrm>
        </p:spPr>
        <p:txBody>
          <a:bodyPr>
            <a:noAutofit/>
          </a:bodyPr>
          <a:lstStyle/>
          <a:p>
            <a:pPr algn="ctr"/>
            <a:r>
              <a:rPr lang="ru-RU" sz="4800" b="1" dirty="0" err="1" smtClean="0">
                <a:solidFill>
                  <a:schemeClr val="bg1"/>
                </a:solidFill>
                <a:effectLst>
                  <a:outerShdw blurRad="38100" dist="38100" dir="2700000" algn="tl">
                    <a:srgbClr val="000000">
                      <a:alpha val="43137"/>
                    </a:srgbClr>
                  </a:outerShdw>
                </a:effectLst>
                <a:latin typeface="+mn-lt"/>
              </a:rPr>
              <a:t>Буйність</a:t>
            </a:r>
            <a:r>
              <a:rPr lang="ru-RU" sz="8000" b="1" dirty="0" smtClean="0">
                <a:solidFill>
                  <a:schemeClr val="bg1"/>
                </a:solidFill>
                <a:effectLst>
                  <a:outerShdw blurRad="38100" dist="38100" dir="2700000" algn="tl">
                    <a:srgbClr val="000000">
                      <a:alpha val="43137"/>
                    </a:srgbClr>
                  </a:outerShdw>
                </a:effectLst>
                <a:latin typeface="+mn-lt"/>
              </a:rPr>
              <a:t/>
            </a:r>
            <a:br>
              <a:rPr lang="ru-RU" sz="8000" b="1" dirty="0" smtClean="0">
                <a:solidFill>
                  <a:schemeClr val="bg1"/>
                </a:solidFill>
                <a:effectLst>
                  <a:outerShdw blurRad="38100" dist="38100" dir="2700000" algn="tl">
                    <a:srgbClr val="000000">
                      <a:alpha val="43137"/>
                    </a:srgbClr>
                  </a:outerShdw>
                </a:effectLst>
                <a:latin typeface="+mn-lt"/>
              </a:rPr>
            </a:br>
            <a:r>
              <a:rPr lang="ru-RU" sz="3600" b="1" dirty="0" smtClean="0">
                <a:solidFill>
                  <a:schemeClr val="bg1"/>
                </a:solidFill>
                <a:effectLst>
                  <a:outerShdw blurRad="38100" dist="38100" dir="2700000" algn="tl">
                    <a:srgbClr val="000000">
                      <a:alpha val="43137"/>
                    </a:srgbClr>
                  </a:outerShdw>
                </a:effectLst>
                <a:latin typeface="+mn-lt"/>
              </a:rPr>
              <a:t>2 </a:t>
            </a:r>
            <a:r>
              <a:rPr lang="ru-RU" sz="3600" b="1" dirty="0" err="1" smtClean="0">
                <a:solidFill>
                  <a:schemeClr val="bg1"/>
                </a:solidFill>
                <a:effectLst>
                  <a:outerShdw blurRad="38100" dist="38100" dir="2700000" algn="tl">
                    <a:srgbClr val="000000">
                      <a:alpha val="43137"/>
                    </a:srgbClr>
                  </a:outerShdw>
                </a:effectLst>
                <a:latin typeface="+mn-lt"/>
              </a:rPr>
              <a:t>стадія</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539440" y="2204831"/>
            <a:ext cx="810273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uk-UA" sz="3600" b="1" dirty="0">
                <a:solidFill>
                  <a:schemeClr val="bg1"/>
                </a:solidFill>
                <a:effectLst>
                  <a:outerShdw blurRad="38100" dist="38100" dir="2700000" algn="tl">
                    <a:srgbClr val="000000">
                      <a:alpha val="43137"/>
                    </a:srgbClr>
                  </a:outerShdw>
                </a:effectLst>
                <a:latin typeface="+mn-lt"/>
              </a:rPr>
              <a:t>– сп’яніння, яке спричиняє найбільше патологічне збудження мозку, що підвищує роздратованість, схильність до скандалів та бійок, якщо п’яного хтось зачіпає або й так, без </a:t>
            </a:r>
            <a:r>
              <a:rPr lang="uk-UA" sz="3600" b="1" dirty="0" smtClean="0">
                <a:solidFill>
                  <a:schemeClr val="bg1"/>
                </a:solidFill>
                <a:effectLst>
                  <a:outerShdw blurRad="38100" dist="38100" dir="2700000" algn="tl">
                    <a:srgbClr val="000000">
                      <a:alpha val="43137"/>
                    </a:srgbClr>
                  </a:outerShdw>
                </a:effectLst>
                <a:latin typeface="+mn-lt"/>
              </a:rPr>
              <a:t>причини</a:t>
            </a:r>
            <a:endParaRPr lang="uk-UA" sz="36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5358404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683460" y="692620"/>
            <a:ext cx="7886700" cy="2088290"/>
          </a:xfrm>
        </p:spPr>
        <p:txBody>
          <a:bodyPr>
            <a:noAutofit/>
          </a:bodyPr>
          <a:lstStyle/>
          <a:p>
            <a:pPr algn="ctr"/>
            <a:r>
              <a:rPr lang="ru-RU" sz="4800" b="1" dirty="0" err="1" smtClean="0">
                <a:solidFill>
                  <a:schemeClr val="bg1"/>
                </a:solidFill>
                <a:effectLst>
                  <a:outerShdw blurRad="38100" dist="38100" dir="2700000" algn="tl">
                    <a:srgbClr val="000000">
                      <a:alpha val="43137"/>
                    </a:srgbClr>
                  </a:outerShdw>
                </a:effectLst>
                <a:latin typeface="+mn-lt"/>
              </a:rPr>
              <a:t>Параліч</a:t>
            </a:r>
            <a:r>
              <a:rPr lang="ru-RU" sz="6000" b="1" dirty="0" smtClean="0">
                <a:solidFill>
                  <a:schemeClr val="bg1"/>
                </a:solidFill>
                <a:effectLst>
                  <a:outerShdw blurRad="38100" dist="38100" dir="2700000" algn="tl">
                    <a:srgbClr val="000000">
                      <a:alpha val="43137"/>
                    </a:srgbClr>
                  </a:outerShdw>
                </a:effectLst>
                <a:latin typeface="+mn-lt"/>
              </a:rPr>
              <a:t/>
            </a:r>
            <a:br>
              <a:rPr lang="ru-RU" sz="6000" b="1" dirty="0" smtClean="0">
                <a:solidFill>
                  <a:schemeClr val="bg1"/>
                </a:solidFill>
                <a:effectLst>
                  <a:outerShdw blurRad="38100" dist="38100" dir="2700000" algn="tl">
                    <a:srgbClr val="000000">
                      <a:alpha val="43137"/>
                    </a:srgbClr>
                  </a:outerShdw>
                </a:effectLst>
                <a:latin typeface="+mn-lt"/>
              </a:rPr>
            </a:br>
            <a:r>
              <a:rPr lang="ru-RU" sz="3600" b="1" dirty="0" smtClean="0">
                <a:solidFill>
                  <a:schemeClr val="bg1"/>
                </a:solidFill>
                <a:effectLst>
                  <a:outerShdw blurRad="38100" dist="38100" dir="2700000" algn="tl">
                    <a:srgbClr val="000000">
                      <a:alpha val="43137"/>
                    </a:srgbClr>
                  </a:outerShdw>
                </a:effectLst>
                <a:latin typeface="+mn-lt"/>
              </a:rPr>
              <a:t>3 </a:t>
            </a:r>
            <a:r>
              <a:rPr lang="ru-RU" sz="3600" b="1" dirty="0" err="1" smtClean="0">
                <a:solidFill>
                  <a:schemeClr val="bg1"/>
                </a:solidFill>
                <a:effectLst>
                  <a:outerShdw blurRad="38100" dist="38100" dir="2700000" algn="tl">
                    <a:srgbClr val="000000">
                      <a:alpha val="43137"/>
                    </a:srgbClr>
                  </a:outerShdw>
                </a:effectLst>
                <a:latin typeface="+mn-lt"/>
              </a:rPr>
              <a:t>стадія</a:t>
            </a:r>
            <a:endParaRPr lang="uk-UA" sz="36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539440" y="2204831"/>
            <a:ext cx="810273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uk-UA" sz="3600" b="1" dirty="0">
                <a:solidFill>
                  <a:schemeClr val="bg1"/>
                </a:solidFill>
                <a:effectLst>
                  <a:outerShdw blurRad="38100" dist="38100" dir="2700000" algn="tl">
                    <a:srgbClr val="000000">
                      <a:alpha val="43137"/>
                    </a:srgbClr>
                  </a:outerShdw>
                </a:effectLst>
                <a:latin typeface="+mn-lt"/>
              </a:rPr>
              <a:t>– сп’яніння, яке спричиняє найбільше патологічне збудження мозку, що підвищує роздратованість, схильність до скандалів та бійок, якщо п’яного хтось зачіпає або й так, без </a:t>
            </a:r>
            <a:r>
              <a:rPr lang="uk-UA" sz="3600" b="1" dirty="0" smtClean="0">
                <a:solidFill>
                  <a:schemeClr val="bg1"/>
                </a:solidFill>
                <a:effectLst>
                  <a:outerShdw blurRad="38100" dist="38100" dir="2700000" algn="tl">
                    <a:srgbClr val="000000">
                      <a:alpha val="43137"/>
                    </a:srgbClr>
                  </a:outerShdw>
                </a:effectLst>
                <a:latin typeface="+mn-lt"/>
              </a:rPr>
              <a:t>причини</a:t>
            </a:r>
            <a:endParaRPr lang="uk-UA" sz="36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385336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2374090" y="980660"/>
            <a:ext cx="4574240" cy="1152160"/>
          </a:xfrm>
        </p:spPr>
        <p:txBody>
          <a:bodyPr>
            <a:noAutofit/>
          </a:bodyPr>
          <a:lstStyle/>
          <a:p>
            <a:pPr algn="ctr"/>
            <a:r>
              <a:rPr lang="ru-RU" sz="4800" b="1" dirty="0" err="1" smtClean="0">
                <a:solidFill>
                  <a:schemeClr val="bg1"/>
                </a:solidFill>
                <a:effectLst>
                  <a:outerShdw blurRad="38100" dist="38100" dir="2700000" algn="tl">
                    <a:srgbClr val="000000">
                      <a:alpha val="43137"/>
                    </a:srgbClr>
                  </a:outerShdw>
                </a:effectLst>
                <a:latin typeface="+mn-lt"/>
              </a:rPr>
              <a:t>Божевілля</a:t>
            </a:r>
            <a:r>
              <a:rPr lang="ru-RU" sz="4800" b="1" dirty="0" smtClean="0">
                <a:solidFill>
                  <a:schemeClr val="bg1"/>
                </a:solidFill>
                <a:effectLst>
                  <a:outerShdw blurRad="38100" dist="38100" dir="2700000" algn="tl">
                    <a:srgbClr val="000000">
                      <a:alpha val="43137"/>
                    </a:srgbClr>
                  </a:outerShdw>
                </a:effectLst>
                <a:latin typeface="+mn-lt"/>
              </a:rPr>
              <a:t/>
            </a:r>
            <a:br>
              <a:rPr lang="ru-RU" sz="4800" b="1" dirty="0" smtClean="0">
                <a:solidFill>
                  <a:schemeClr val="bg1"/>
                </a:solidFill>
                <a:effectLst>
                  <a:outerShdw blurRad="38100" dist="38100" dir="2700000" algn="tl">
                    <a:srgbClr val="000000">
                      <a:alpha val="43137"/>
                    </a:srgbClr>
                  </a:outerShdw>
                </a:effectLst>
                <a:latin typeface="+mn-lt"/>
              </a:rPr>
            </a:br>
            <a:r>
              <a:rPr lang="ru-RU" sz="3200" b="1" dirty="0" smtClean="0">
                <a:solidFill>
                  <a:schemeClr val="bg1"/>
                </a:solidFill>
                <a:effectLst>
                  <a:outerShdw blurRad="38100" dist="38100" dir="2700000" algn="tl">
                    <a:srgbClr val="000000">
                      <a:alpha val="43137"/>
                    </a:srgbClr>
                  </a:outerShdw>
                </a:effectLst>
                <a:latin typeface="+mn-lt"/>
              </a:rPr>
              <a:t>4 </a:t>
            </a:r>
            <a:r>
              <a:rPr lang="ru-RU" sz="3200" b="1" dirty="0" err="1" smtClean="0">
                <a:solidFill>
                  <a:schemeClr val="bg1"/>
                </a:solidFill>
                <a:effectLst>
                  <a:outerShdw blurRad="38100" dist="38100" dir="2700000" algn="tl">
                    <a:srgbClr val="000000">
                      <a:alpha val="43137"/>
                    </a:srgbClr>
                  </a:outerShdw>
                </a:effectLst>
                <a:latin typeface="+mn-lt"/>
              </a:rPr>
              <a:t>стадія</a:t>
            </a:r>
            <a:endParaRPr lang="uk-UA" sz="32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539440" y="2204831"/>
            <a:ext cx="810273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uk-UA" sz="3200" b="1" dirty="0">
                <a:solidFill>
                  <a:schemeClr val="bg1"/>
                </a:solidFill>
                <a:effectLst>
                  <a:outerShdw blurRad="38100" dist="38100" dir="2700000" algn="tl">
                    <a:srgbClr val="000000">
                      <a:alpha val="43137"/>
                    </a:srgbClr>
                  </a:outerShdw>
                </a:effectLst>
                <a:latin typeface="+mn-lt"/>
              </a:rPr>
              <a:t>– це отруєння мозку етанолом, при якому з’являються ознаки його функціонального розладу. Зникає тонка мозкова діяльність і </a:t>
            </a:r>
            <a:r>
              <a:rPr lang="uk-UA" sz="3200" b="1" dirty="0" smtClean="0">
                <a:solidFill>
                  <a:schemeClr val="bg1"/>
                </a:solidFill>
                <a:effectLst>
                  <a:outerShdw blurRad="38100" dist="38100" dir="2700000" algn="tl">
                    <a:srgbClr val="000000">
                      <a:alpha val="43137"/>
                    </a:srgbClr>
                  </a:outerShdw>
                </a:effectLst>
                <a:latin typeface="+mn-lt"/>
              </a:rPr>
              <a:t>п’яна </a:t>
            </a:r>
            <a:r>
              <a:rPr lang="uk-UA" sz="3200" b="1" dirty="0">
                <a:solidFill>
                  <a:schemeClr val="bg1"/>
                </a:solidFill>
                <a:effectLst>
                  <a:outerShdw blurRad="38100" dist="38100" dir="2700000" algn="tl">
                    <a:srgbClr val="000000">
                      <a:alpha val="43137"/>
                    </a:srgbClr>
                  </a:outerShdw>
                </a:effectLst>
                <a:latin typeface="+mn-lt"/>
              </a:rPr>
              <a:t>людина не усвідомлює, що робить та говорить. Здатність думати порушена, а в деяких випадках повністю втрачена. Ознаки божевілля проявляються і на перших трьох стадіях, але яскраво виражені лише на четвертій. </a:t>
            </a:r>
          </a:p>
        </p:txBody>
      </p:sp>
    </p:spTree>
    <p:extLst>
      <p:ext uri="{BB962C8B-B14F-4D97-AF65-F5344CB8AC3E}">
        <p14:creationId xmlns:p14="http://schemas.microsoft.com/office/powerpoint/2010/main" val="11354784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2123660" y="980660"/>
            <a:ext cx="5150320" cy="1152160"/>
          </a:xfrm>
        </p:spPr>
        <p:txBody>
          <a:bodyPr>
            <a:noAutofit/>
          </a:bodyPr>
          <a:lstStyle/>
          <a:p>
            <a:pPr algn="ctr"/>
            <a:r>
              <a:rPr lang="uk-UA" sz="4800" b="1" dirty="0" smtClean="0">
                <a:solidFill>
                  <a:schemeClr val="bg1"/>
                </a:solidFill>
                <a:effectLst>
                  <a:outerShdw blurRad="38100" dist="38100" dir="2700000" algn="tl">
                    <a:srgbClr val="000000">
                      <a:alpha val="43137"/>
                    </a:srgbClr>
                  </a:outerShdw>
                </a:effectLst>
                <a:latin typeface="+mn-lt"/>
              </a:rPr>
              <a:t>Алкогольний сон</a:t>
            </a:r>
            <a:br>
              <a:rPr lang="uk-UA" sz="4800" b="1" dirty="0" smtClean="0">
                <a:solidFill>
                  <a:schemeClr val="bg1"/>
                </a:solidFill>
                <a:effectLst>
                  <a:outerShdw blurRad="38100" dist="38100" dir="2700000" algn="tl">
                    <a:srgbClr val="000000">
                      <a:alpha val="43137"/>
                    </a:srgbClr>
                  </a:outerShdw>
                </a:effectLst>
                <a:latin typeface="+mn-lt"/>
              </a:rPr>
            </a:br>
            <a:r>
              <a:rPr lang="uk-UA" sz="3200" b="1" dirty="0" smtClean="0">
                <a:solidFill>
                  <a:schemeClr val="bg1"/>
                </a:solidFill>
                <a:effectLst>
                  <a:outerShdw blurRad="38100" dist="38100" dir="2700000" algn="tl">
                    <a:srgbClr val="000000">
                      <a:alpha val="43137"/>
                    </a:srgbClr>
                  </a:outerShdw>
                </a:effectLst>
                <a:latin typeface="+mn-lt"/>
              </a:rPr>
              <a:t>5 стадія</a:t>
            </a:r>
            <a:endParaRPr lang="uk-UA" sz="32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539440" y="2204831"/>
            <a:ext cx="810273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uk-UA" sz="3200" b="1" dirty="0">
                <a:solidFill>
                  <a:schemeClr val="bg1"/>
                </a:solidFill>
                <a:effectLst>
                  <a:outerShdw blurRad="38100" dist="38100" dir="2700000" algn="tl">
                    <a:srgbClr val="000000">
                      <a:alpha val="43137"/>
                    </a:srgbClr>
                  </a:outerShdw>
                </a:effectLst>
                <a:latin typeface="+mn-lt"/>
              </a:rPr>
              <a:t>– </a:t>
            </a:r>
            <a:r>
              <a:rPr lang="uk-UA" sz="3200" b="1" dirty="0" smtClean="0">
                <a:solidFill>
                  <a:schemeClr val="bg1"/>
                </a:solidFill>
                <a:effectLst>
                  <a:outerShdw blurRad="38100" dist="38100" dir="2700000" algn="tl">
                    <a:srgbClr val="000000">
                      <a:alpha val="43137"/>
                    </a:srgbClr>
                  </a:outerShdw>
                </a:effectLst>
                <a:latin typeface="+mn-lt"/>
              </a:rPr>
              <a:t>п’яний не повністю втрачає чутливості і захисних рефлексів. Тому його ще можливо розбудити і поставити на ноги, але рухатися він не буде</a:t>
            </a:r>
            <a:r>
              <a:rPr lang="ru-RU" sz="3200" b="1" dirty="0" smtClean="0">
                <a:solidFill>
                  <a:schemeClr val="bg1"/>
                </a:solidFill>
                <a:effectLst>
                  <a:outerShdw blurRad="38100" dist="38100" dir="2700000" algn="tl">
                    <a:srgbClr val="000000">
                      <a:alpha val="43137"/>
                    </a:srgbClr>
                  </a:outerShdw>
                </a:effectLst>
                <a:latin typeface="+mn-lt"/>
              </a:rPr>
              <a:t>.</a:t>
            </a:r>
            <a:endParaRPr lang="uk-UA" sz="32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6187147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1674400" y="1052671"/>
            <a:ext cx="5832810" cy="1152160"/>
          </a:xfrm>
        </p:spPr>
        <p:txBody>
          <a:bodyPr>
            <a:noAutofit/>
          </a:bodyPr>
          <a:lstStyle/>
          <a:p>
            <a:pPr algn="ctr"/>
            <a:r>
              <a:rPr lang="uk-UA" sz="4800" b="1" dirty="0" smtClean="0">
                <a:solidFill>
                  <a:schemeClr val="bg1"/>
                </a:solidFill>
                <a:effectLst>
                  <a:outerShdw blurRad="38100" dist="38100" dir="2700000" algn="tl">
                    <a:srgbClr val="000000">
                      <a:alpha val="43137"/>
                    </a:srgbClr>
                  </a:outerShdw>
                </a:effectLst>
                <a:latin typeface="+mn-lt"/>
              </a:rPr>
              <a:t>Алкогольний наркоз</a:t>
            </a:r>
            <a:br>
              <a:rPr lang="uk-UA" sz="4800" b="1" dirty="0" smtClean="0">
                <a:solidFill>
                  <a:schemeClr val="bg1"/>
                </a:solidFill>
                <a:effectLst>
                  <a:outerShdw blurRad="38100" dist="38100" dir="2700000" algn="tl">
                    <a:srgbClr val="000000">
                      <a:alpha val="43137"/>
                    </a:srgbClr>
                  </a:outerShdw>
                </a:effectLst>
                <a:latin typeface="+mn-lt"/>
              </a:rPr>
            </a:br>
            <a:r>
              <a:rPr lang="uk-UA" sz="3200" b="1" dirty="0" smtClean="0">
                <a:solidFill>
                  <a:schemeClr val="bg1"/>
                </a:solidFill>
                <a:effectLst>
                  <a:outerShdw blurRad="38100" dist="38100" dir="2700000" algn="tl">
                    <a:srgbClr val="000000">
                      <a:alpha val="43137"/>
                    </a:srgbClr>
                  </a:outerShdw>
                </a:effectLst>
                <a:latin typeface="+mn-lt"/>
              </a:rPr>
              <a:t>6 стадія</a:t>
            </a:r>
            <a:endParaRPr lang="uk-UA" sz="32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539440" y="2204831"/>
            <a:ext cx="810273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uk-UA" sz="3200" b="1" dirty="0" smtClean="0">
                <a:solidFill>
                  <a:schemeClr val="bg1"/>
                </a:solidFill>
                <a:effectLst>
                  <a:outerShdw blurRad="38100" dist="38100" dir="2700000" algn="tl">
                    <a:srgbClr val="000000">
                      <a:alpha val="43137"/>
                    </a:srgbClr>
                  </a:outerShdw>
                </a:effectLst>
                <a:latin typeface="+mn-lt"/>
              </a:rPr>
              <a:t>– п’яний </a:t>
            </a:r>
            <a:r>
              <a:rPr lang="uk-UA" sz="3200" b="1" dirty="0">
                <a:solidFill>
                  <a:schemeClr val="bg1"/>
                </a:solidFill>
                <a:effectLst>
                  <a:outerShdw blurRad="38100" dist="38100" dir="2700000" algn="tl">
                    <a:srgbClr val="000000">
                      <a:alpha val="43137"/>
                    </a:srgbClr>
                  </a:outerShdw>
                </a:effectLst>
                <a:latin typeface="+mn-lt"/>
              </a:rPr>
              <a:t>повністю втрачає чутливість та захисні рефлекси. Тому може потонути в калюжі, у ванній, захлиснутися блювотою, згоріти у вогні, спричиненому цигаркою.</a:t>
            </a:r>
          </a:p>
        </p:txBody>
      </p:sp>
    </p:spTree>
    <p:extLst>
      <p:ext uri="{BB962C8B-B14F-4D97-AF65-F5344CB8AC3E}">
        <p14:creationId xmlns:p14="http://schemas.microsoft.com/office/powerpoint/2010/main" val="31248705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4593" y="-31986"/>
            <a:ext cx="9186646" cy="6889985"/>
          </a:xfrm>
        </p:spPr>
      </p:pic>
      <p:sp>
        <p:nvSpPr>
          <p:cNvPr id="2" name="Заголовок 1"/>
          <p:cNvSpPr>
            <a:spLocks noGrp="1"/>
          </p:cNvSpPr>
          <p:nvPr>
            <p:ph type="title"/>
          </p:nvPr>
        </p:nvSpPr>
        <p:spPr>
          <a:xfrm>
            <a:off x="680190" y="1052671"/>
            <a:ext cx="7777080" cy="792110"/>
          </a:xfrm>
        </p:spPr>
        <p:txBody>
          <a:bodyPr>
            <a:noAutofit/>
          </a:bodyPr>
          <a:lstStyle/>
          <a:p>
            <a:pPr algn="ctr"/>
            <a:r>
              <a:rPr lang="uk-UA" sz="4800" b="1" dirty="0" smtClean="0">
                <a:solidFill>
                  <a:schemeClr val="bg1"/>
                </a:solidFill>
                <a:effectLst>
                  <a:outerShdw blurRad="38100" dist="38100" dir="2700000" algn="tl">
                    <a:srgbClr val="000000">
                      <a:alpha val="43137"/>
                    </a:srgbClr>
                  </a:outerShdw>
                </a:effectLst>
                <a:latin typeface="+mn-lt"/>
              </a:rPr>
              <a:t>Стадії сп'яніння</a:t>
            </a:r>
            <a:endParaRPr lang="uk-UA" sz="3200" b="1" dirty="0">
              <a:solidFill>
                <a:schemeClr val="bg1"/>
              </a:solidFill>
              <a:effectLst>
                <a:outerShdw blurRad="38100" dist="38100" dir="2700000" algn="tl">
                  <a:srgbClr val="000000">
                    <a:alpha val="43137"/>
                  </a:srgbClr>
                </a:outerShdw>
              </a:effectLst>
              <a:latin typeface="+mn-lt"/>
            </a:endParaRPr>
          </a:p>
        </p:txBody>
      </p:sp>
      <p:sp>
        <p:nvSpPr>
          <p:cNvPr id="4" name="Заголовок 1"/>
          <p:cNvSpPr txBox="1">
            <a:spLocks/>
          </p:cNvSpPr>
          <p:nvPr/>
        </p:nvSpPr>
        <p:spPr>
          <a:xfrm>
            <a:off x="2411700" y="1844781"/>
            <a:ext cx="4464620" cy="38165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Дурашливість</a:t>
            </a:r>
          </a:p>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Буйність</a:t>
            </a:r>
          </a:p>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Параліч</a:t>
            </a:r>
          </a:p>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Божевілля</a:t>
            </a:r>
          </a:p>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Алкогольний сон</a:t>
            </a:r>
          </a:p>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Алкогольний наркоз</a:t>
            </a:r>
          </a:p>
          <a:p>
            <a:pPr marL="514350" indent="-514350" algn="just">
              <a:buFont typeface="+mj-lt"/>
              <a:buAutoNum type="arabicPeriod"/>
            </a:pPr>
            <a:r>
              <a:rPr lang="uk-UA" sz="3200" b="1" dirty="0" smtClean="0">
                <a:solidFill>
                  <a:schemeClr val="bg1"/>
                </a:solidFill>
                <a:effectLst>
                  <a:outerShdw blurRad="38100" dist="38100" dir="2700000" algn="tl">
                    <a:srgbClr val="000000">
                      <a:alpha val="43137"/>
                    </a:srgbClr>
                  </a:outerShdw>
                </a:effectLst>
                <a:latin typeface="+mn-lt"/>
              </a:rPr>
              <a:t>Алкогольна смерть</a:t>
            </a:r>
            <a:endParaRPr lang="uk-UA" sz="32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50687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20391" r="2725"/>
          <a:stretch/>
        </p:blipFill>
        <p:spPr>
          <a:xfrm>
            <a:off x="-101600" y="0"/>
            <a:ext cx="9385300" cy="6858000"/>
          </a:xfrm>
          <a:prstGeom prst="rect">
            <a:avLst/>
          </a:prstGeom>
        </p:spPr>
      </p:pic>
      <p:sp>
        <p:nvSpPr>
          <p:cNvPr id="2" name="Заголовок 1"/>
          <p:cNvSpPr>
            <a:spLocks noGrp="1"/>
          </p:cNvSpPr>
          <p:nvPr>
            <p:ph type="ctrTitle"/>
          </p:nvPr>
        </p:nvSpPr>
        <p:spPr>
          <a:xfrm>
            <a:off x="387350" y="142240"/>
            <a:ext cx="4366260" cy="2534920"/>
          </a:xfrm>
        </p:spPr>
        <p:txBody>
          <a:bodyPr>
            <a:normAutofit/>
          </a:bodyPr>
          <a:lstStyle/>
          <a:p>
            <a:pPr algn="l"/>
            <a:r>
              <a:rPr lang="uk-UA" sz="8000" b="1" dirty="0" smtClean="0">
                <a:solidFill>
                  <a:schemeClr val="bg1"/>
                </a:solidFill>
                <a:latin typeface="Times New Roman" panose="02020603050405020304" pitchFamily="18" charset="0"/>
                <a:cs typeface="Times New Roman" panose="02020603050405020304" pitchFamily="18" charset="0"/>
              </a:rPr>
              <a:t>Вино</a:t>
            </a:r>
            <a:br>
              <a:rPr lang="uk-UA" sz="8000" b="1" dirty="0" smtClean="0">
                <a:solidFill>
                  <a:schemeClr val="bg1"/>
                </a:solidFill>
                <a:latin typeface="Times New Roman" panose="02020603050405020304" pitchFamily="18" charset="0"/>
                <a:cs typeface="Times New Roman" panose="02020603050405020304" pitchFamily="18" charset="0"/>
              </a:rPr>
            </a:br>
            <a:r>
              <a:rPr lang="uk-UA" sz="8000" b="1" dirty="0" smtClean="0">
                <a:solidFill>
                  <a:schemeClr val="bg1"/>
                </a:solidFill>
                <a:latin typeface="Times New Roman" panose="02020603050405020304" pitchFamily="18" charset="0"/>
                <a:cs typeface="Times New Roman" panose="02020603050405020304" pitchFamily="18" charset="0"/>
              </a:rPr>
              <a:t>в Біблії</a:t>
            </a:r>
            <a:endParaRPr lang="ru-RU" sz="8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8953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931120"/>
            <a:ext cx="7886700" cy="2995761"/>
          </a:xfrm>
        </p:spPr>
        <p:txBody>
          <a:bodyPr>
            <a:normAutofit/>
          </a:bodyPr>
          <a:lstStyle/>
          <a:p>
            <a:pPr algn="ct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Біблійного тексту</a:t>
            </a:r>
            <a:b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Пєй</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но </a:t>
            </a:r>
            <a:r>
              <a:rPr lang="uk-UA"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нє</a:t>
            </a:r>
            <a:r>
              <a:rPr lang="en-US"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упівайся</a:t>
            </a:r>
            <a:r>
              <a:rPr lang="uk-UA"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6000" b="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існує</a:t>
            </a:r>
            <a:endParaRPr lang="ru-RU" sz="6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515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p:txBody>
          <a:bodyPr/>
          <a:lstStyle/>
          <a:p>
            <a:endParaRPr lang="ru-RU" dirty="0"/>
          </a:p>
        </p:txBody>
      </p:sp>
      <p:pic>
        <p:nvPicPr>
          <p:cNvPr id="3074" name="Picture 2" descr="H:\Солдатам\А\Матер'ялі\ДСТУ П5.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246"/>
          <a:stretch/>
        </p:blipFill>
        <p:spPr bwMode="auto">
          <a:xfrm>
            <a:off x="217766" y="188551"/>
            <a:ext cx="8655664" cy="6408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05142" y="3140960"/>
            <a:ext cx="8271428" cy="13133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4528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410" y="188550"/>
            <a:ext cx="7886700" cy="2112683"/>
          </a:xfrm>
        </p:spPr>
        <p:txBody>
          <a:bodyPr>
            <a:normAutofit/>
          </a:bodyPr>
          <a:lstStyle/>
          <a:p>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Еф. 5:18: "І не впивайтеся вином, у якому розпуста, а наповнюйтеся Духом,"</a:t>
            </a:r>
            <a:endPar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139940" y="4653170"/>
            <a:ext cx="4913335" cy="1815882"/>
          </a:xfrm>
          <a:prstGeom prst="rect">
            <a:avLst/>
          </a:prstGeom>
        </p:spPr>
        <p:txBody>
          <a:bodyPr wrap="square">
            <a:spAutoFit/>
          </a:bodyPr>
          <a:lstStyle/>
          <a:p>
            <a:r>
              <a:rPr lang="ru-RU" sz="2800" dirty="0" err="1">
                <a:effectLst>
                  <a:outerShdw blurRad="38100" dist="38100" dir="2700000" algn="tl">
                    <a:srgbClr val="000000">
                      <a:alpha val="43137"/>
                    </a:srgbClr>
                  </a:outerShdw>
                </a:effectLst>
              </a:rPr>
              <a:t>Еф</a:t>
            </a:r>
            <a:r>
              <a:rPr lang="ru-RU" sz="2800" dirty="0">
                <a:effectLst>
                  <a:outerShdw blurRad="38100" dist="38100" dir="2700000" algn="tl">
                    <a:srgbClr val="000000">
                      <a:alpha val="43137"/>
                    </a:srgbClr>
                  </a:outerShdw>
                </a:effectLst>
              </a:rPr>
              <a:t> 5:18: "И не упивайтесь вином, от которого </a:t>
            </a:r>
            <a:r>
              <a:rPr lang="ru-RU" sz="2800" strike="sngStrike" dirty="0">
                <a:effectLst>
                  <a:outerShdw blurRad="38100" dist="38100" dir="2700000" algn="tl">
                    <a:srgbClr val="000000">
                      <a:alpha val="43137"/>
                    </a:srgbClr>
                  </a:outerShdw>
                </a:effectLst>
              </a:rPr>
              <a:t>бывает</a:t>
            </a:r>
            <a:r>
              <a:rPr lang="ru-RU" sz="2800" dirty="0">
                <a:effectLst>
                  <a:outerShdw blurRad="38100" dist="38100" dir="2700000" algn="tl">
                    <a:srgbClr val="000000">
                      <a:alpha val="43137"/>
                    </a:srgbClr>
                  </a:outerShdw>
                </a:effectLst>
              </a:rPr>
              <a:t> распутство; но исполняйтесь Духом,"</a:t>
            </a:r>
            <a:endParaRPr lang="en-US" sz="2800" dirty="0">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3"/>
          <a:stretch>
            <a:fillRect/>
          </a:stretch>
        </p:blipFill>
        <p:spPr>
          <a:xfrm>
            <a:off x="539440" y="2636890"/>
            <a:ext cx="8133728" cy="1368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5306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931120"/>
            <a:ext cx="7886700" cy="2995761"/>
          </a:xfrm>
        </p:spPr>
        <p:txBody>
          <a:bodyPr>
            <a:normAutofit/>
          </a:bodyPr>
          <a:lstStyle/>
          <a:p>
            <a:pPr algn="ct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Біблії немає заборони пити, але Біблія засуджує вживання алкоголю, і попереджає про</a:t>
            </a:r>
            <a:b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неминучі наслідки</a:t>
            </a:r>
            <a:endParaRPr lang="ru-RU" sz="12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361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020" y="4149100"/>
            <a:ext cx="8892600" cy="2527597"/>
          </a:xfrm>
        </p:spPr>
        <p:txBody>
          <a:bodyPr>
            <a:noAutofit/>
          </a:bodyPr>
          <a:lstStyle/>
          <a:p>
            <a:pPr algn="just"/>
            <a:r>
              <a:rPr lang="uk-UA"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 23:31-35: "Навіть не дивися на вино, як воно в чаші червоніє та іскриться, — як воно легенько ллється, адже воно врешті-решт вкусить, як змія, — вжалить, наче гадюка. Твої очі приглядатимуться до чужих жінок, і серце твоє заговорить розпусне. І ти будеш, наче той, хто спить посеред моря, або дрімає на верхівці щогли. Ти говоритимеш: Мене били, але мені не боліло, — мені надавали стусанів, та я не відчував. Як тільки прокинуся, знову шукатиму того самого."</a:t>
            </a:r>
            <a:endPar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277860" y="188550"/>
            <a:ext cx="6336880" cy="3809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0054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8700" y="5229250"/>
            <a:ext cx="7399830" cy="1224170"/>
          </a:xfrm>
        </p:spPr>
        <p:txBody>
          <a:bodyPr>
            <a:noAutofit/>
          </a:bodyPr>
          <a:lstStyle/>
          <a:p>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 20:1: "Вино — глумливе, п’янкий напій — галасливий, і кожен, хто зваблюється ними, нерозумний."</a:t>
            </a:r>
            <a:endParaRPr lang="uk-UA"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264" y="260560"/>
            <a:ext cx="6715473" cy="4479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12437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450" y="188550"/>
            <a:ext cx="7886700" cy="2304320"/>
          </a:xfrm>
        </p:spPr>
        <p:txBody>
          <a:bodyPr>
            <a:normAutofit/>
          </a:bodyPr>
          <a:lstStyle/>
          <a:p>
            <a:pPr algn="ct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Біблії словом "вино"</a:t>
            </a:r>
            <a:b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позначається як алкогольне вино, так і сік</a:t>
            </a:r>
            <a:endParaRPr lang="ru-RU" sz="12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15" y="2348850"/>
            <a:ext cx="8425170" cy="4212585"/>
          </a:xfrm>
          <a:prstGeom prst="rect">
            <a:avLst/>
          </a:prstGeom>
          <a:ln>
            <a:noFill/>
          </a:ln>
          <a:effectLst>
            <a:outerShdw blurRad="292100" dist="139700" dir="2700000" algn="tl" rotWithShape="0">
              <a:srgbClr val="333333">
                <a:alpha val="65000"/>
              </a:srgbClr>
            </a:outerShdw>
          </a:effectLst>
        </p:spPr>
      </p:pic>
      <p:sp>
        <p:nvSpPr>
          <p:cNvPr id="6" name="Заголовок 1"/>
          <p:cNvSpPr txBox="1">
            <a:spLocks/>
          </p:cNvSpPr>
          <p:nvPr/>
        </p:nvSpPr>
        <p:spPr>
          <a:xfrm>
            <a:off x="628650" y="2276840"/>
            <a:ext cx="7886700" cy="1080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sz="3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яйн</a:t>
            </a:r>
            <a:r>
              <a:rPr lang="uk-UA"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3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євр</a:t>
            </a:r>
            <a:r>
              <a:rPr lang="uk-UA"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uk-UA" sz="3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ойнос</a:t>
            </a:r>
            <a:r>
              <a:rPr lang="uk-UA" sz="32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"(грець.) – "вино"</a:t>
            </a:r>
            <a:endParaRPr lang="ru-RU" sz="88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5479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80" y="-531550"/>
            <a:ext cx="3429000" cy="3429000"/>
          </a:xfrm>
          <a:prstGeom prst="rect">
            <a:avLst/>
          </a:prstGeom>
          <a:ln>
            <a:noFill/>
          </a:ln>
          <a:effectLst>
            <a:outerShdw blurRad="292100" dist="139700" dir="2700000" algn="tl" rotWithShape="0">
              <a:srgbClr val="333333">
                <a:alpha val="65000"/>
              </a:srgbClr>
            </a:outerShdw>
          </a:effectLst>
        </p:spPr>
      </p:pic>
      <p:sp>
        <p:nvSpPr>
          <p:cNvPr id="21" name="Заголовок 1"/>
          <p:cNvSpPr>
            <a:spLocks noGrp="1"/>
          </p:cNvSpPr>
          <p:nvPr>
            <p:ph type="title"/>
          </p:nvPr>
        </p:nvSpPr>
        <p:spPr>
          <a:xfrm>
            <a:off x="251400" y="188550"/>
            <a:ext cx="6157490" cy="4653170"/>
          </a:xfrm>
        </p:spPr>
        <p:txBody>
          <a:bodyPr>
            <a:normAutofit/>
          </a:bodyPr>
          <a:lstStyle/>
          <a:p>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Плач Єремії 2:11, 12:</a:t>
            </a:r>
            <a:b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коли знемагають діти і немовля. Матерям своїм вони говорять: "Де зерно і вино".</a:t>
            </a:r>
            <a:b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Знесилені …"</a:t>
            </a:r>
            <a:b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1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(Дослівний пер. з </a:t>
            </a:r>
            <a:r>
              <a:rPr lang="uk-UA" sz="31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євр</a:t>
            </a:r>
            <a:r>
              <a:rPr lang="uk-UA" sz="31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31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ориг</a:t>
            </a:r>
            <a:r>
              <a:rPr lang="uk-UA" sz="31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uk-UA" sz="3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1691600" y="4941210"/>
            <a:ext cx="7096125" cy="1609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335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a:spLocks noGrp="1"/>
          </p:cNvSpPr>
          <p:nvPr>
            <p:ph type="title"/>
          </p:nvPr>
        </p:nvSpPr>
        <p:spPr>
          <a:xfrm>
            <a:off x="251400" y="476590"/>
            <a:ext cx="5112710" cy="3600500"/>
          </a:xfrm>
        </p:spPr>
        <p:txBody>
          <a:bodyPr>
            <a:normAutofit/>
          </a:bodyPr>
          <a:lstStyle/>
          <a:p>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Ісая 16:10: "… вина в чавильнях не буде топтати виноградар…".</a:t>
            </a:r>
            <a:b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(Дослівний пер.)</a:t>
            </a:r>
            <a:endParaRPr lang="uk-UA"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619590" y="4581160"/>
            <a:ext cx="7086600" cy="184785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80" y="-531550"/>
            <a:ext cx="34290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00087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a:spLocks noGrp="1"/>
          </p:cNvSpPr>
          <p:nvPr>
            <p:ph type="title"/>
          </p:nvPr>
        </p:nvSpPr>
        <p:spPr>
          <a:xfrm>
            <a:off x="251400" y="476590"/>
            <a:ext cx="6192860" cy="4104570"/>
          </a:xfrm>
        </p:spPr>
        <p:txBody>
          <a:bodyPr>
            <a:normAutofit/>
          </a:bodyPr>
          <a:lstStyle/>
          <a:p>
            <a:r>
              <a:rPr lang="uk-UA"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Єр</a:t>
            </a:r>
            <a:r>
              <a:rPr lang="uk-UA"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48:33: "Щезнуть радість і веселощі з урожайного моавського краю. Я зупиню потік вина з твоїх чавилень, — вже не </a:t>
            </a:r>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топтатимуть…"</a:t>
            </a:r>
            <a:endParaRPr lang="uk-UA"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1619590" y="4725180"/>
            <a:ext cx="7077075" cy="163830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80" y="-531550"/>
            <a:ext cx="34290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9527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a:spLocks noGrp="1"/>
          </p:cNvSpPr>
          <p:nvPr>
            <p:ph type="title"/>
          </p:nvPr>
        </p:nvSpPr>
        <p:spPr>
          <a:xfrm>
            <a:off x="251400" y="476590"/>
            <a:ext cx="4896680" cy="3312460"/>
          </a:xfrm>
        </p:spPr>
        <p:txBody>
          <a:bodyPr>
            <a:normAutofit/>
          </a:bodyPr>
          <a:lstStyle/>
          <a:p>
            <a:r>
              <a:rPr lang="uk-UA"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Єр</a:t>
            </a:r>
            <a:r>
              <a:rPr lang="uk-UA"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48:33: </a:t>
            </a:r>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 ви збирайте вино, і літні плоди, і єлей, і кладіть в посудини…"</a:t>
            </a:r>
            <a:b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Дослівн</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пер.)</a:t>
            </a:r>
            <a:endParaRPr lang="uk-UA"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619590" y="4797190"/>
            <a:ext cx="7162800" cy="158115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80" y="-531550"/>
            <a:ext cx="34290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2474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70" y="2376330"/>
            <a:ext cx="5284644" cy="4221110"/>
          </a:xfrm>
          <a:prstGeom prst="rect">
            <a:avLst/>
          </a:prstGeom>
        </p:spPr>
      </p:pic>
      <p:sp>
        <p:nvSpPr>
          <p:cNvPr id="4" name="Заголовок 1"/>
          <p:cNvSpPr txBox="1">
            <a:spLocks/>
          </p:cNvSpPr>
          <p:nvPr/>
        </p:nvSpPr>
        <p:spPr>
          <a:xfrm>
            <a:off x="179390" y="1412720"/>
            <a:ext cx="3456480" cy="51847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Бут 9:20-22: "Ной почав порати землю і насадив виноградник. Та й випив він вина й упився в своїм наметі так, що й обнажився. Побачив же Хам, родоначальник </a:t>
            </a: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Ханаана</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що батько тілом світить, та й заходився оповідати про те своїм братам на дворі."</a:t>
            </a:r>
          </a:p>
          <a:p>
            <a:r>
              <a:rPr lang="uk-UA"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 Хоменка)</a:t>
            </a:r>
            <a:endPar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Заголовок 1"/>
          <p:cNvSpPr>
            <a:spLocks noGrp="1"/>
          </p:cNvSpPr>
          <p:nvPr>
            <p:ph type="title"/>
          </p:nvPr>
        </p:nvSpPr>
        <p:spPr>
          <a:xfrm>
            <a:off x="323410" y="116540"/>
            <a:ext cx="8425170" cy="1440200"/>
          </a:xfrm>
        </p:spPr>
        <p:txBody>
          <a:bodyPr>
            <a:normAutofit fontScale="90000"/>
          </a:bodyPr>
          <a:lstStyle/>
          <a:p>
            <a:pPr algn="ctr"/>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 чи не змальовані в Біблії випадки, коли добрі персонажі пили вино?</a:t>
            </a:r>
            <a:endParaRPr lang="uk-UA"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735" y="4365130"/>
            <a:ext cx="603490" cy="620610"/>
          </a:xfrm>
          <a:prstGeom prst="rect">
            <a:avLst/>
          </a:prstGeom>
        </p:spPr>
      </p:pic>
    </p:spTree>
    <p:extLst>
      <p:ext uri="{BB962C8B-B14F-4D97-AF65-F5344CB8AC3E}">
        <p14:creationId xmlns:p14="http://schemas.microsoft.com/office/powerpoint/2010/main" val="3924824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Кровь в воде и спирте.wm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6907" y="0"/>
            <a:ext cx="9142821"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237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303">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208" y="1556740"/>
            <a:ext cx="6071573" cy="3415260"/>
          </a:xfrm>
          <a:prstGeom prst="rect">
            <a:avLst/>
          </a:prstGeom>
          <a:ln>
            <a:noFill/>
          </a:ln>
          <a:effectLst>
            <a:outerShdw blurRad="292100" dist="139700" dir="2700000" algn="tl" rotWithShape="0">
              <a:srgbClr val="333333">
                <a:alpha val="65000"/>
              </a:srgbClr>
            </a:outerShdw>
          </a:effectLst>
        </p:spPr>
      </p:pic>
      <p:sp>
        <p:nvSpPr>
          <p:cNvPr id="21" name="Заголовок 1"/>
          <p:cNvSpPr>
            <a:spLocks noGrp="1"/>
          </p:cNvSpPr>
          <p:nvPr>
            <p:ph type="title"/>
          </p:nvPr>
        </p:nvSpPr>
        <p:spPr>
          <a:xfrm>
            <a:off x="323410" y="116540"/>
            <a:ext cx="8425170" cy="1440200"/>
          </a:xfrm>
        </p:spPr>
        <p:txBody>
          <a:bodyPr>
            <a:normAutofit/>
          </a:bodyPr>
          <a:lstStyle/>
          <a:p>
            <a:pPr algn="ctr"/>
            <a:r>
              <a:rPr lang="uk-UA"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Випадки, коли "праведники" в Біблії пили алкогольне вино</a:t>
            </a:r>
            <a:endParaRPr lang="uk-UA"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251400" y="5085230"/>
            <a:ext cx="8641200" cy="177277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1 М. 19:31-34: "Якось сказала старша дочка молодшій: Батько наш постарів, і немає нікого на землі, хто ввійшов би до нас... Тож </a:t>
            </a: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давай</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напоїмо нашого батька вином, і </a:t>
            </a: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переспимо</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 ним, щоб таким чином дати життя нащадкам від нашого батька. Тієї ночі вони напоїли батька вином. </a:t>
            </a:r>
            <a:endPar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3114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2925" t="-401" r="3462" b="401"/>
          <a:stretch/>
        </p:blipFill>
        <p:spPr>
          <a:xfrm>
            <a:off x="-73574" y="-27480"/>
            <a:ext cx="9254213" cy="6885480"/>
          </a:xfrm>
          <a:prstGeom prst="rect">
            <a:avLst/>
          </a:prstGeom>
        </p:spPr>
      </p:pic>
      <p:sp>
        <p:nvSpPr>
          <p:cNvPr id="3" name="Заголовок 1"/>
          <p:cNvSpPr txBox="1">
            <a:spLocks/>
          </p:cNvSpPr>
          <p:nvPr/>
        </p:nvSpPr>
        <p:spPr>
          <a:xfrm>
            <a:off x="1961172" y="5373270"/>
            <a:ext cx="5184720" cy="1080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5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Ісус і вино</a:t>
            </a:r>
            <a:endParaRPr lang="uk-UA"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3652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120" y="188550"/>
            <a:ext cx="2952410" cy="3945493"/>
          </a:xfrm>
          <a:prstGeom prst="rect">
            <a:avLst/>
          </a:prstGeom>
          <a:ln>
            <a:noFill/>
          </a:ln>
          <a:effectLst>
            <a:outerShdw blurRad="292100" dist="139700" dir="2700000" algn="tl" rotWithShape="0">
              <a:srgbClr val="333333">
                <a:alpha val="65000"/>
              </a:srgbClr>
            </a:outerShdw>
          </a:effectLst>
        </p:spPr>
      </p:pic>
      <p:sp>
        <p:nvSpPr>
          <p:cNvPr id="4" name="Заголовок 1"/>
          <p:cNvSpPr>
            <a:spLocks noGrp="1"/>
          </p:cNvSpPr>
          <p:nvPr>
            <p:ph type="title"/>
          </p:nvPr>
        </p:nvSpPr>
        <p:spPr>
          <a:xfrm>
            <a:off x="250373" y="188551"/>
            <a:ext cx="4393637" cy="3945492"/>
          </a:xfrm>
        </p:spPr>
        <p:txBody>
          <a:bodyPr>
            <a:noAutofit/>
          </a:bodyPr>
          <a:lstStyle/>
          <a:p>
            <a:r>
              <a:rPr lang="uk-UA" sz="2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Мт</a:t>
            </a:r>
            <a:r>
              <a:rPr lang="uk-UA"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26:27-29: "Потім узяв чашу і, віддавши подяку, подав їм і сказав: Пийте з неї всі, бо це кров Моя [Нового] Завіту, що за багатьох проливається на відпущення гріхів. Та кажу вам, що віднині не питиму з цього плоду виноградного аж до того дня, коли його новим питиму з вами в Царстві Мого Отця</a:t>
            </a:r>
            <a:r>
              <a:rPr lang="uk-UA" sz="2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uk-UA"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stretch>
            <a:fillRect/>
          </a:stretch>
        </p:blipFill>
        <p:spPr>
          <a:xfrm>
            <a:off x="1623998" y="4221110"/>
            <a:ext cx="7267575"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01690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70" y="764630"/>
            <a:ext cx="3771953" cy="5040700"/>
          </a:xfrm>
          <a:prstGeom prst="rect">
            <a:avLst/>
          </a:prstGeom>
          <a:ln>
            <a:noFill/>
          </a:ln>
          <a:effectLst>
            <a:outerShdw blurRad="292100" dist="139700" dir="2700000" algn="tl" rotWithShape="0">
              <a:srgbClr val="333333">
                <a:alpha val="65000"/>
              </a:srgbClr>
            </a:outerShdw>
          </a:effectLst>
        </p:spPr>
      </p:pic>
      <p:sp>
        <p:nvSpPr>
          <p:cNvPr id="4" name="Заголовок 1"/>
          <p:cNvSpPr>
            <a:spLocks noGrp="1"/>
          </p:cNvSpPr>
          <p:nvPr>
            <p:ph type="title"/>
          </p:nvPr>
        </p:nvSpPr>
        <p:spPr>
          <a:xfrm>
            <a:off x="250373" y="188550"/>
            <a:ext cx="4609667" cy="6480900"/>
          </a:xfrm>
        </p:spPr>
        <p:txBody>
          <a:bodyPr>
            <a:noAutofit/>
          </a:bodyPr>
          <a:lstStyle/>
          <a:p>
            <a:r>
              <a:rPr lang="uk-UA"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Лк</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22:18: "Кажу вам, </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 </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питиму</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відтепер</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 плоду виноградного, аж доки не </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прийде</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Царство Боже</a:t>
            </a:r>
            <a: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Мр</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14:25: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Запевняю</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вас,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що</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більше</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не буду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пити</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 плоду виноградного аж до того дня, коли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його</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буду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пити</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новим</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Божому</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dirty="0" err="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Царстві</a:t>
            </a:r>
            <a:r>
              <a:rPr lang="ru-RU"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480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251400" y="3401520"/>
            <a:ext cx="8641200" cy="3456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2 М. 12:17-19: "Ви маєте дотримуватися свята </a:t>
            </a:r>
            <a:r>
              <a:rPr lang="uk-UA"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Опрісноків</a:t>
            </a:r>
            <a:r>
              <a:rPr lang="uk-UA"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Адже саме того дня Я вивів ваші загони з єгипетської землі. Тому шануватимете цей день у ваших поколіннях, як вічну постанову. </a:t>
            </a:r>
            <a:r>
              <a:rPr lang="uk-UA"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Опрісноки</a:t>
            </a:r>
            <a:r>
              <a:rPr lang="uk-UA"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будете їсти з вечора чотирнадцятого дня першого місяця і до вечора двадцять першого дня цього місяця. Сім днів у ваших домах не повинно бути жодної закваски! Кожного, хто буде їсти </a:t>
            </a:r>
            <a:r>
              <a:rPr lang="uk-UA"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квашене,… того </a:t>
            </a:r>
            <a:r>
              <a:rPr lang="uk-UA"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буде викорінено з Ізраїльської громади."</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548600"/>
            <a:ext cx="4572000" cy="2571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066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10" y="836640"/>
            <a:ext cx="2790298" cy="5157240"/>
          </a:xfrm>
          <a:prstGeom prst="rect">
            <a:avLst/>
          </a:prstGeom>
          <a:ln>
            <a:noFill/>
          </a:ln>
          <a:effectLst>
            <a:outerShdw blurRad="292100" dist="139700" dir="2700000" algn="tl" rotWithShape="0">
              <a:srgbClr val="333333">
                <a:alpha val="65000"/>
              </a:srgbClr>
            </a:outerShdw>
          </a:effectLst>
        </p:spPr>
      </p:pic>
      <p:sp>
        <p:nvSpPr>
          <p:cNvPr id="5" name="Заголовок 1"/>
          <p:cNvSpPr txBox="1">
            <a:spLocks/>
          </p:cNvSpPr>
          <p:nvPr/>
        </p:nvSpPr>
        <p:spPr>
          <a:xfrm>
            <a:off x="3599230" y="1649054"/>
            <a:ext cx="5544770" cy="3888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uk-UA"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Кор</a:t>
            </a:r>
            <a:r>
              <a:rPr lang="uk-UA"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5:7-8: "Усуньте стару закваску, щоб ви були новим тістом, </a:t>
            </a:r>
            <a:r>
              <a:rPr lang="uk-UA"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оскільки ви </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 є прісні, бо Пасха наша, Христос, принесений у жертву. Отож святкуймо не у старій заквасці, ані у заквасці злоби і лукавства, а в </a:t>
            </a:r>
            <a:r>
              <a:rPr lang="uk-UA"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опрісноках</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чистоти й правди."</a:t>
            </a:r>
            <a:endPar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753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539440" y="116540"/>
            <a:ext cx="8065120" cy="144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 чи не сотворив Ісус </a:t>
            </a:r>
            <a:r>
              <a:rPr lang="uk-UA"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вино на </a:t>
            </a: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весіллі у Кані Галілейській?</a:t>
            </a:r>
            <a:endPar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972" y="1542035"/>
            <a:ext cx="4816057" cy="5199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53605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92656" y="4361644"/>
            <a:ext cx="8724288" cy="237981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Ів. 2:9-10: "Коли староста покуштував воду, яка стала вином, то не знав, звідки воно; слуги ж, які зачерпували воду, знали, тоді староста закликав молодого та й каже йому: </a:t>
            </a:r>
            <a:r>
              <a:rPr lang="uk-UA"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Кожна людина подає спочатку добре вино, а гірше — як нап’ються; [а] ти зберіг добре вино дотепер</a:t>
            </a:r>
            <a:r>
              <a:rPr lang="uk-UA"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50" y="260560"/>
            <a:ext cx="7886700" cy="4101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01833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539440" y="2348850"/>
            <a:ext cx="8065120" cy="2160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Юдеї звинувачували Ісуса у пияцтві. Чи могли вони це робити безпідставно, якби Ісус був тверезником?</a:t>
            </a:r>
          </a:p>
        </p:txBody>
      </p:sp>
    </p:spTree>
    <p:extLst>
      <p:ext uri="{BB962C8B-B14F-4D97-AF65-F5344CB8AC3E}">
        <p14:creationId xmlns:p14="http://schemas.microsoft.com/office/powerpoint/2010/main" val="6381073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043510" y="2636890"/>
            <a:ext cx="7086600" cy="3867150"/>
          </a:xfrm>
          <a:prstGeom prst="rect">
            <a:avLst/>
          </a:prstGeom>
          <a:ln>
            <a:noFill/>
          </a:ln>
          <a:effectLst>
            <a:outerShdw blurRad="292100" dist="139700" dir="2700000" algn="tl" rotWithShape="0">
              <a:srgbClr val="333333">
                <a:alpha val="65000"/>
              </a:srgbClr>
            </a:outerShdw>
          </a:effectLst>
        </p:spPr>
      </p:pic>
      <p:sp>
        <p:nvSpPr>
          <p:cNvPr id="6" name="Заголовок 1"/>
          <p:cNvSpPr txBox="1">
            <a:spLocks/>
          </p:cNvSpPr>
          <p:nvPr/>
        </p:nvSpPr>
        <p:spPr>
          <a:xfrm>
            <a:off x="554250" y="116540"/>
            <a:ext cx="8065120" cy="252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Мт</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11:18-19: "Бо прийшов Іван, який не їсть, не п’є, а вони кажуть: Біса має. Прийшов Син Людський, Який їсть і п’є, а вони кажуть: Ось ця людина ненажера і п’яниця, друг митників та грішників. Тож виправдалася премудрість власними ділами."</a:t>
            </a:r>
            <a:endParaRPr lang="uk-UA"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187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езульт Мал">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5475" y="922390"/>
            <a:ext cx="9113051" cy="5013220"/>
          </a:xfrm>
        </p:spPr>
      </p:pic>
    </p:spTree>
    <p:extLst>
      <p:ext uri="{BB962C8B-B14F-4D97-AF65-F5344CB8AC3E}">
        <p14:creationId xmlns:p14="http://schemas.microsoft.com/office/powerpoint/2010/main" val="129444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460" y="3140960"/>
            <a:ext cx="7886700" cy="3244062"/>
          </a:xfrm>
          <a:prstGeom prst="rect">
            <a:avLst/>
          </a:prstGeom>
          <a:ln>
            <a:noFill/>
          </a:ln>
          <a:effectLst>
            <a:outerShdw blurRad="292100" dist="139700" dir="2700000" algn="tl" rotWithShape="0">
              <a:srgbClr val="333333">
                <a:alpha val="65000"/>
              </a:srgbClr>
            </a:outerShdw>
          </a:effectLst>
        </p:spPr>
      </p:pic>
      <p:sp>
        <p:nvSpPr>
          <p:cNvPr id="7" name="Заголовок 1"/>
          <p:cNvSpPr txBox="1">
            <a:spLocks/>
          </p:cNvSpPr>
          <p:nvPr/>
        </p:nvSpPr>
        <p:spPr>
          <a:xfrm>
            <a:off x="539440" y="620610"/>
            <a:ext cx="8065120" cy="2160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Мт</a:t>
            </a: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3:4: "Сам же Іван мав одяг з верблюжої шерсті й шкіряний пояс довкола своїх стегон; їжею його була сарана та дикий мед."</a:t>
            </a:r>
          </a:p>
        </p:txBody>
      </p:sp>
    </p:spTree>
    <p:extLst>
      <p:ext uri="{BB962C8B-B14F-4D97-AF65-F5344CB8AC3E}">
        <p14:creationId xmlns:p14="http://schemas.microsoft.com/office/powerpoint/2010/main" val="30409726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043510" y="2636890"/>
            <a:ext cx="7086600" cy="3867150"/>
          </a:xfrm>
          <a:prstGeom prst="rect">
            <a:avLst/>
          </a:prstGeom>
          <a:ln>
            <a:noFill/>
          </a:ln>
          <a:effectLst>
            <a:outerShdw blurRad="292100" dist="139700" dir="2700000" algn="tl" rotWithShape="0">
              <a:srgbClr val="333333">
                <a:alpha val="65000"/>
              </a:srgbClr>
            </a:outerShdw>
          </a:effectLst>
        </p:spPr>
      </p:pic>
      <p:sp>
        <p:nvSpPr>
          <p:cNvPr id="6" name="Заголовок 1"/>
          <p:cNvSpPr txBox="1">
            <a:spLocks/>
          </p:cNvSpPr>
          <p:nvPr/>
        </p:nvSpPr>
        <p:spPr>
          <a:xfrm>
            <a:off x="554250" y="116540"/>
            <a:ext cx="8065120" cy="2520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Мт</a:t>
            </a:r>
            <a:r>
              <a:rPr lang="uk-UA"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11:18-19: "Бо прийшов Іван, який не їсть, не п’є, а вони кажуть: Біса має. Прийшов Син Людський, Який їсть і п’є, а вони кажуть: Ось ця людина ненажера і п’яниця, друг митників та грішників. Тож виправдалася премудрість власними ділами."</a:t>
            </a:r>
            <a:endParaRPr lang="uk-UA"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1377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46504" y="332570"/>
            <a:ext cx="8065120" cy="144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 чи Апостол Павло не рекомендував пити вино заради здоров'я?</a:t>
            </a:r>
            <a:endPar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90" y="2420860"/>
            <a:ext cx="3833568" cy="3816530"/>
          </a:xfrm>
          <a:prstGeom prst="rect">
            <a:avLst/>
          </a:prstGeom>
          <a:ln>
            <a:noFill/>
          </a:ln>
          <a:effectLst>
            <a:outerShdw blurRad="292100" dist="139700" dir="2700000" algn="tl" rotWithShape="0">
              <a:srgbClr val="333333">
                <a:alpha val="65000"/>
              </a:srgbClr>
            </a:outerShdw>
          </a:effectLst>
        </p:spPr>
      </p:pic>
      <p:sp>
        <p:nvSpPr>
          <p:cNvPr id="4" name="Заголовок 1"/>
          <p:cNvSpPr txBox="1">
            <a:spLocks/>
          </p:cNvSpPr>
          <p:nvPr/>
        </p:nvSpPr>
        <p:spPr>
          <a:xfrm>
            <a:off x="4211950" y="2420860"/>
            <a:ext cx="4824670" cy="3888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1 Тим. 5:23: "Води більше не пий, але вживай трохи вина задля [свого] </a:t>
            </a:r>
            <a:r>
              <a:rPr lang="uk-UA"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шлунка</a:t>
            </a:r>
            <a:r>
              <a:rPr lang="uk-UA"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і своїх частих захворювань."</a:t>
            </a:r>
            <a:endParaRPr lang="uk-UA"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2821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832409" y="255980"/>
            <a:ext cx="7596420" cy="1152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Додаткові матеріали по темі (книги):</a:t>
            </a:r>
          </a:p>
        </p:txBody>
      </p:sp>
      <p:sp>
        <p:nvSpPr>
          <p:cNvPr id="6" name="Заголовок 1"/>
          <p:cNvSpPr txBox="1">
            <a:spLocks/>
          </p:cNvSpPr>
          <p:nvPr/>
        </p:nvSpPr>
        <p:spPr>
          <a:xfrm>
            <a:off x="4067930" y="1489087"/>
            <a:ext cx="4919294" cy="5112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Font typeface="+mj-lt"/>
              <a:buAutoNum type="arabicPeriod"/>
            </a:pP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Митрополит Володимир (</a:t>
            </a: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Богоявленський</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 проти нас (абстинентів) Біблія?"</a:t>
            </a:r>
            <a:b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742950" indent="-742950">
              <a:buFont typeface="+mj-lt"/>
              <a:buAutoNum type="arabicPeriod"/>
            </a:pP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Семуель</a:t>
            </a:r>
            <a:r>
              <a:rPr lang="ru-RU"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Баккіокі</a:t>
            </a:r>
            <a:r>
              <a:rPr lang="ru-RU"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"Вино в </a:t>
            </a:r>
            <a:r>
              <a:rPr lang="uk-UA" sz="32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Библії</a:t>
            </a:r>
            <a:r>
              <a:rPr lang="uk-UA"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0" y="1772770"/>
            <a:ext cx="4404403" cy="4545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7819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Объект 2"/>
          <p:cNvSpPr txBox="1">
            <a:spLocks/>
          </p:cNvSpPr>
          <p:nvPr/>
        </p:nvSpPr>
        <p:spPr>
          <a:xfrm>
            <a:off x="899490" y="1484730"/>
            <a:ext cx="7417030" cy="4248590"/>
          </a:xfrm>
          <a:prstGeom prst="rect">
            <a:avLst/>
          </a:prstGeom>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uk-UA" b="1" dirty="0" smtClean="0">
                <a:solidFill>
                  <a:schemeClr val="bg1"/>
                </a:solidFill>
                <a:effectLst>
                  <a:outerShdw blurRad="38100" dist="38100" dir="2700000" algn="tl">
                    <a:srgbClr val="000000">
                      <a:alpha val="43137"/>
                    </a:srgbClr>
                  </a:outerShdw>
                </a:effectLst>
              </a:rPr>
              <a:t>Смертельна доза - 4-10 г/кг ваги людини</a:t>
            </a:r>
          </a:p>
          <a:p>
            <a:pPr marL="0" indent="0" algn="ctr">
              <a:buNone/>
            </a:pPr>
            <a:endParaRPr lang="uk-UA" b="1" dirty="0">
              <a:solidFill>
                <a:schemeClr val="bg1"/>
              </a:solidFill>
              <a:effectLst>
                <a:outerShdw blurRad="38100" dist="38100" dir="2700000" algn="tl">
                  <a:srgbClr val="000000">
                    <a:alpha val="43137"/>
                  </a:srgbClr>
                </a:outerShdw>
              </a:effectLst>
            </a:endParaRPr>
          </a:p>
          <a:p>
            <a:pPr marL="0" indent="0" algn="ctr">
              <a:buNone/>
            </a:pPr>
            <a:r>
              <a:rPr lang="uk-UA" b="1" dirty="0" smtClean="0">
                <a:solidFill>
                  <a:schemeClr val="bg1"/>
                </a:solidFill>
                <a:effectLst>
                  <a:outerShdw blurRad="38100" dist="38100" dir="2700000" algn="tl">
                    <a:srgbClr val="000000">
                      <a:alpha val="43137"/>
                    </a:srgbClr>
                  </a:outerShdw>
                </a:effectLst>
              </a:rPr>
              <a:t>Тобто для людини 70 кг ‒ 280-700 г алкоголю</a:t>
            </a:r>
          </a:p>
          <a:p>
            <a:pPr marL="0" indent="0" algn="ctr">
              <a:buNone/>
            </a:pPr>
            <a:r>
              <a:rPr lang="uk-UA" b="1" dirty="0">
                <a:solidFill>
                  <a:schemeClr val="bg1"/>
                </a:solidFill>
                <a:effectLst>
                  <a:outerShdw blurRad="38100" dist="38100" dir="2700000" algn="tl">
                    <a:srgbClr val="000000">
                      <a:alpha val="43137"/>
                    </a:srgbClr>
                  </a:outerShdw>
                </a:effectLst>
              </a:rPr>
              <a:t/>
            </a:r>
            <a:br>
              <a:rPr lang="uk-UA" b="1" dirty="0">
                <a:solidFill>
                  <a:schemeClr val="bg1"/>
                </a:solidFill>
                <a:effectLst>
                  <a:outerShdw blurRad="38100" dist="38100" dir="2700000" algn="tl">
                    <a:srgbClr val="000000">
                      <a:alpha val="43137"/>
                    </a:srgbClr>
                  </a:outerShdw>
                </a:effectLst>
              </a:rPr>
            </a:br>
            <a:r>
              <a:rPr lang="uk-UA" b="1" dirty="0" smtClean="0">
                <a:solidFill>
                  <a:schemeClr val="bg1"/>
                </a:solidFill>
                <a:effectLst>
                  <a:outerShdw blurRad="38100" dist="38100" dir="2700000" algn="tl">
                    <a:srgbClr val="000000">
                      <a:alpha val="43137"/>
                    </a:srgbClr>
                  </a:outerShdw>
                </a:effectLst>
              </a:rPr>
              <a:t>Для дитини 10 років – 30 г</a:t>
            </a:r>
            <a:br>
              <a:rPr lang="uk-UA" b="1" dirty="0" smtClean="0">
                <a:solidFill>
                  <a:schemeClr val="bg1"/>
                </a:solidFill>
                <a:effectLst>
                  <a:outerShdw blurRad="38100" dist="38100" dir="2700000" algn="tl">
                    <a:srgbClr val="000000">
                      <a:alpha val="43137"/>
                    </a:srgbClr>
                  </a:outerShdw>
                </a:effectLst>
              </a:rPr>
            </a:br>
            <a:r>
              <a:rPr lang="uk-UA" b="1" dirty="0" smtClean="0">
                <a:solidFill>
                  <a:schemeClr val="bg1"/>
                </a:solidFill>
                <a:effectLst>
                  <a:outerShdw blurRad="38100" dist="38100" dir="2700000" algn="tl">
                    <a:srgbClr val="000000">
                      <a:alpha val="43137"/>
                    </a:srgbClr>
                  </a:outerShdw>
                </a:effectLst>
              </a:rPr>
              <a:t>(2 метричних столових ложки)</a:t>
            </a:r>
            <a:endParaRPr lang="uk-UA"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41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683460" y="2708900"/>
            <a:ext cx="7886700" cy="1728240"/>
          </a:xfrm>
          <a:effectLst>
            <a:outerShdw blurRad="50800" dist="38100" dir="5400000" algn="t" rotWithShape="0">
              <a:prstClr val="black">
                <a:alpha val="40000"/>
              </a:prstClr>
            </a:outerShdw>
          </a:effectLst>
        </p:spPr>
        <p:txBody>
          <a:bodyPr>
            <a:normAutofit/>
          </a:bodyPr>
          <a:lstStyle/>
          <a:p>
            <a:pPr algn="ctr"/>
            <a:r>
              <a:rPr lang="uk-UA" sz="4800" b="1" dirty="0" smtClean="0">
                <a:solidFill>
                  <a:schemeClr val="bg1"/>
                </a:solidFill>
                <a:effectLst>
                  <a:outerShdw blurRad="38100" dist="38100" dir="2700000" algn="tl">
                    <a:srgbClr val="000000">
                      <a:alpha val="43137"/>
                    </a:srgbClr>
                  </a:outerShdw>
                </a:effectLst>
                <a:latin typeface="+mn-lt"/>
              </a:rPr>
              <a:t>Наркозна доза 4-6 г/кг</a:t>
            </a:r>
            <a:br>
              <a:rPr lang="uk-UA" sz="4800" b="1" dirty="0" smtClean="0">
                <a:solidFill>
                  <a:schemeClr val="bg1"/>
                </a:solidFill>
                <a:effectLst>
                  <a:outerShdw blurRad="38100" dist="38100" dir="2700000" algn="tl">
                    <a:srgbClr val="000000">
                      <a:alpha val="43137"/>
                    </a:srgbClr>
                  </a:outerShdw>
                </a:effectLst>
                <a:latin typeface="+mn-lt"/>
              </a:rPr>
            </a:br>
            <a:r>
              <a:rPr lang="uk-UA" sz="4800" b="1" dirty="0" smtClean="0">
                <a:solidFill>
                  <a:schemeClr val="bg1"/>
                </a:solidFill>
                <a:effectLst>
                  <a:outerShdw blurRad="38100" dist="38100" dir="2700000" algn="tl">
                    <a:srgbClr val="000000">
                      <a:alpha val="43137"/>
                    </a:srgbClr>
                  </a:outerShdw>
                </a:effectLst>
                <a:latin typeface="+mn-lt"/>
              </a:rPr>
              <a:t>ваги людини</a:t>
            </a:r>
            <a:endParaRPr lang="uk-UA" sz="48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549978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12209</TotalTime>
  <Words>6355</Words>
  <Application>Microsoft Office PowerPoint</Application>
  <PresentationFormat>Экран (4:3)</PresentationFormat>
  <Paragraphs>571</Paragraphs>
  <Slides>73</Slides>
  <Notes>73</Notes>
  <HiddenSlides>0</HiddenSlides>
  <MMClips>2</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73</vt:i4>
      </vt:variant>
    </vt:vector>
  </HeadingPairs>
  <TitlesOfParts>
    <vt:vector size="79" baseType="lpstr">
      <vt:lpstr>Arial</vt:lpstr>
      <vt:lpstr>Calibri</vt:lpstr>
      <vt:lpstr>Calibri Light</vt:lpstr>
      <vt:lpstr>Times New Roman</vt: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Наркозна доза 4-6 г/кг ваги людини</vt:lpstr>
      <vt:lpstr>Презентация PowerPoint</vt:lpstr>
      <vt:lpstr>Безпечна доза – 0 г</vt:lpstr>
      <vt:lpstr>Чим менше алкоголю в алкогольному виробі, тим він більш небезпечний</vt:lpstr>
      <vt:lpstr>Презентация PowerPoint</vt:lpstr>
      <vt:lpstr>Про теорію "культурного і помірного пиття"</vt:lpstr>
      <vt:lpstr>Брехня: "алкоголь захищає від радіації"</vt:lpstr>
      <vt:lpstr>Брехня (радянська): "еслі би нє фронтовиє 100 грамм, ми би нє пабєділі…"</vt:lpstr>
      <vt:lpstr>Брехня: "Вино містить багато корисних вітамінів і мікроелементів"</vt:lpstr>
      <vt:lpstr>Брехня: "Вино містить багато корисних вітамінів і мікроелементів"</vt:lpstr>
      <vt:lpstr>Про вино</vt:lpstr>
      <vt:lpstr>Презентация PowerPoint</vt:lpstr>
      <vt:lpstr>Брехня: "Старожили на Кавказі все життя п’ють алкоголь і довго живуть"</vt:lpstr>
      <vt:lpstr>Брехня: "Багато народів (французи, греки, євреї) все життя п'ють вино і не спились…"</vt:lpstr>
      <vt:lpstr>Презентация PowerPoint</vt:lpstr>
      <vt:lpstr>Презентация PowerPoint</vt:lpstr>
      <vt:lpstr>Презентация PowerPoint</vt:lpstr>
      <vt:lpstr>Презентация PowerPoint</vt:lpstr>
      <vt:lpstr>Брехня: "Алкоголь підвищує апетит та покращує травлення"</vt:lpstr>
      <vt:lpstr>СТУПЕНІ РОЗВИТКУ АЛКОГОЛІЗМУ (СТАДІЇ АЛКОГОЛІЗМУ)</vt:lpstr>
      <vt:lpstr>Алкоголізм – залежність від алкоголю (психологічна, психічна, фізична)</vt:lpstr>
      <vt:lpstr>Це свідома, або несвідома переконаність, що пиття спиртного є природним, виправданим і навіть неминучим явищем життя. Такі переконання спонукають людину вживати алкогольні рідини, не дивлячись, що алкоголь гидкий на смак.</vt:lpstr>
      <vt:lpstr>Період, під час якого дитина під впливом алкогольних звичаїв (прикладу дорослих) таємно починає пробувати алкоголь (тютюн та інші наркотики). Діти із подивом виявляють, що алкоголь гидкий на смак, а його дія неприємна. Залучення проходить важко: з соромом, муками совісті, нудотою, іноді блювотою.</vt:lpstr>
      <vt:lpstr>Стан свідомості, коли особисте самоотруєння алкоголем сприймається як звичайне, буденне явище. Муки совісті зникли. Людина п'є на людях. Бажання випити залежить від появи певних обставин (вечір п’ятниці, зустрічі зі знайомими і т. д.) Переносимість алкоголю збільшена (більша толерантність)</vt:lpstr>
      <vt:lpstr>III стадія "Звичка" ‒ найважча і найнебезпечніша стадія алкоголізму</vt:lpstr>
      <vt:lpstr>Поява запоїв. Фізичний стан поліпшується лише через алкоголь, що призводить до порочного кола "доза-поліпшення-погіршення-доза"</vt:lpstr>
      <vt:lpstr>Генадій Добров «Прощальний погляд», 1982</vt:lpstr>
      <vt:lpstr>Алкогольні пропагандисти (програмісти)</vt:lpstr>
      <vt:lpstr>Чим людина менше ВЖИВАЄ алкоголю, тим вона небезпечніша для суспільства.</vt:lpstr>
      <vt:lpstr>Луїджі Мусіні. Спартанський хлопчик спостерігає за п'яним рабом, 1850</vt:lpstr>
      <vt:lpstr>Стадії алкоголізму – знайди себе</vt:lpstr>
      <vt:lpstr>Стадії сп'яніня</vt:lpstr>
      <vt:lpstr>Дурашливість 1 стадія</vt:lpstr>
      <vt:lpstr>Буйність 2 стадія</vt:lpstr>
      <vt:lpstr>Параліч 3 стадія</vt:lpstr>
      <vt:lpstr>Божевілля 4 стадія</vt:lpstr>
      <vt:lpstr>Алкогольний сон 5 стадія</vt:lpstr>
      <vt:lpstr>Алкогольний наркоз 6 стадія</vt:lpstr>
      <vt:lpstr>Стадії сп'яніння</vt:lpstr>
      <vt:lpstr>Вино в Біблії</vt:lpstr>
      <vt:lpstr>Біблійного тексту "Пєй, но нє упівайся" не існує</vt:lpstr>
      <vt:lpstr>Еф. 5:18: "І не впивайтеся вином, у якому розпуста, а наповнюйтеся Духом,"</vt:lpstr>
      <vt:lpstr>В Біблії немає заборони пити, але Біблія засуджує вживання алкоголю, і попереджає про неминучі наслідки</vt:lpstr>
      <vt:lpstr>Пр. 23:31-35: "Навіть не дивися на вино, як воно в чаші червоніє та іскриться, — як воно легенько ллється, адже воно врешті-решт вкусить, як змія, — вжалить, наче гадюка. Твої очі приглядатимуться до чужих жінок, і серце твоє заговорить розпусне. І ти будеш, наче той, хто спить посеред моря, або дрімає на верхівці щогли. Ти говоритимеш: Мене били, але мені не боліло, — мені надавали стусанів, та я не відчував. Як тільки прокинуся, знову шукатиму того самого."</vt:lpstr>
      <vt:lpstr>Пр. 20:1: "Вино — глумливе, п’янкий напій — галасливий, і кожен, хто зваблюється ними, нерозумний."</vt:lpstr>
      <vt:lpstr>У Біблії словом "вино" позначається як алкогольне вино, так і сік</vt:lpstr>
      <vt:lpstr>Плач Єремії 2:11, 12: "… коли знемагають діти і немовля. Матерям своїм вони говорять: "Де зерно і вино". Знесилені …" (Дослівний пер. з євр. ориг.)</vt:lpstr>
      <vt:lpstr>Ісая 16:10: "… вина в чавильнях не буде топтати виноградар…". (Дослівний пер.)</vt:lpstr>
      <vt:lpstr>Єр. 48:33: "Щезнуть радість і веселощі з урожайного моавського краю. Я зупиню потік вина з твоїх чавилень, — вже не топтатимуть…"</vt:lpstr>
      <vt:lpstr>Єр. 48:33: "…і ви збирайте вино, і літні плоди, і єлей, і кладіть в посудини…" (Дослівн. пер.)</vt:lpstr>
      <vt:lpstr>А чи не змальовані в Біблії випадки, коли добрі персонажі пили вино?</vt:lpstr>
      <vt:lpstr>Випадки, коли "праведники" в Біблії пили алкогольне вино</vt:lpstr>
      <vt:lpstr>Презентация PowerPoint</vt:lpstr>
      <vt:lpstr>Мт. 26:27-29: "Потім узяв чашу і, віддавши подяку, подав їм і сказав: Пийте з неї всі, бо це кров Моя [Нового] Завіту, що за багатьох проливається на відпущення гріхів. Та кажу вам, що віднині не питиму з цього плоду виноградного аж до того дня, коли його новим питиму з вами в Царстві Мого Отця."</vt:lpstr>
      <vt:lpstr>Лк. 22:18: "Кажу вам, що не питиму відтепер з плоду виноградного, аж доки не прийде Царство Боже."  Мр. 14:25: "Запевняю вас, що більше не буду пити з плоду виноградного аж до того дня, коли його буду пити новим у Божому Царстві!"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Чесно про алкоголь</dc:title>
  <dc:creator>AAA</dc:creator>
  <cp:lastModifiedBy>Божий Одуван</cp:lastModifiedBy>
  <cp:revision>826</cp:revision>
  <dcterms:modified xsi:type="dcterms:W3CDTF">2025-06-25T15:12:27Z</dcterms:modified>
</cp:coreProperties>
</file>